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51" r:id="rId2"/>
    <p:sldId id="608" r:id="rId3"/>
    <p:sldId id="568" r:id="rId4"/>
    <p:sldId id="561" r:id="rId5"/>
    <p:sldId id="613" r:id="rId6"/>
    <p:sldId id="603" r:id="rId7"/>
    <p:sldId id="584" r:id="rId8"/>
    <p:sldId id="588" r:id="rId9"/>
    <p:sldId id="564" r:id="rId10"/>
    <p:sldId id="565" r:id="rId11"/>
    <p:sldId id="610" r:id="rId12"/>
    <p:sldId id="596" r:id="rId13"/>
    <p:sldId id="595" r:id="rId14"/>
    <p:sldId id="593" r:id="rId15"/>
    <p:sldId id="594" r:id="rId16"/>
    <p:sldId id="612" r:id="rId17"/>
    <p:sldId id="569" r:id="rId18"/>
    <p:sldId id="591" r:id="rId19"/>
    <p:sldId id="574" r:id="rId20"/>
    <p:sldId id="563" r:id="rId21"/>
    <p:sldId id="573" r:id="rId22"/>
    <p:sldId id="570" r:id="rId23"/>
    <p:sldId id="572" r:id="rId24"/>
    <p:sldId id="609" r:id="rId25"/>
    <p:sldId id="576" r:id="rId26"/>
    <p:sldId id="580" r:id="rId27"/>
    <p:sldId id="579" r:id="rId28"/>
    <p:sldId id="611" r:id="rId29"/>
    <p:sldId id="606" r:id="rId30"/>
    <p:sldId id="604" r:id="rId31"/>
    <p:sldId id="607" r:id="rId32"/>
    <p:sldId id="592" r:id="rId33"/>
    <p:sldId id="602" r:id="rId34"/>
    <p:sldId id="598" r:id="rId35"/>
    <p:sldId id="590" r:id="rId36"/>
  </p:sldIdLst>
  <p:sldSz cx="9144000" cy="5143500" type="screen16x9"/>
  <p:notesSz cx="6858000" cy="9144000"/>
  <p:defaultTextStyle>
    <a:defPPr>
      <a:defRPr lang="en-US"/>
    </a:defPPr>
    <a:lvl1pPr marL="0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7480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34959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52439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69919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87398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904878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222358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39837" algn="l" defTabSz="6349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Adler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02C"/>
    <a:srgbClr val="FFAD10"/>
    <a:srgbClr val="FF6C0C"/>
    <a:srgbClr val="000000"/>
    <a:srgbClr val="FFFFFF"/>
    <a:srgbClr val="F9FDFF"/>
    <a:srgbClr val="F7FFFD"/>
    <a:srgbClr val="BE1EFF"/>
    <a:srgbClr val="3788EA"/>
    <a:srgbClr val="3CC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81924" autoAdjust="0"/>
  </p:normalViewPr>
  <p:slideViewPr>
    <p:cSldViewPr>
      <p:cViewPr varScale="1">
        <p:scale>
          <a:sx n="126" d="100"/>
          <a:sy n="126" d="100"/>
        </p:scale>
        <p:origin x="-44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adler:Documents:Intelius:Privacy:Blog:places-perils-pitfal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adler:projects:strata-2013-sc:data:whiteboards:mod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jadler:Documents:Intelius:Privacy:Blog:places-perils-pitfa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shade val="50000"/>
                    <a:satMod val="110000"/>
                    <a:lumMod val="70000"/>
                  </a:schemeClr>
                </a:gs>
                <a:gs pos="65000">
                  <a:schemeClr val="dk1">
                    <a:shade val="90000"/>
                    <a:satMod val="200000"/>
                    <a:lumMod val="110000"/>
                  </a:schemeClr>
                </a:gs>
                <a:gs pos="100000">
                  <a:schemeClr val="dk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</a:gradFill>
            <a:ln>
              <a:noFill/>
            </a:ln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">
                <a:rot lat="0" lon="0" rev="5400000"/>
              </a:lightRig>
            </a:scene3d>
            <a:sp3d>
              <a:bevelT w="0" h="0"/>
            </a:sp3d>
          </c:spPr>
          <c:invertIfNegative val="0"/>
          <c:dPt>
            <c:idx val="23"/>
            <c:invertIfNegative val="0"/>
            <c:bubble3D val="1"/>
            <c:spPr>
              <a:gradFill rotWithShape="1">
                <a:gsLst>
                  <a:gs pos="0">
                    <a:schemeClr val="accent5">
                      <a:shade val="50000"/>
                      <a:satMod val="110000"/>
                      <a:lumMod val="70000"/>
                    </a:schemeClr>
                  </a:gs>
                  <a:gs pos="65000">
                    <a:schemeClr val="accent5">
                      <a:shade val="90000"/>
                      <a:satMod val="200000"/>
                      <a:lumMod val="11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250000"/>
                      <a:lumMod val="1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 dist="25400" dir="5400000">
                  <a:srgbClr val="FFFFFF">
                    <a:alpha val="50000"/>
                  </a:srgbClr>
                </a:innerShdw>
                <a:outerShdw blurRad="254000" dist="254000" dir="5400000" sx="90000" sy="-30000" rotWithShape="0">
                  <a:srgbClr val="000000">
                    <a:alpha val="2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5400000"/>
                </a:lightRig>
              </a:scene3d>
              <a:sp3d>
                <a:bevelT w="0" h="0"/>
              </a:sp3d>
            </c:spPr>
          </c:dPt>
          <c:dLbls>
            <c:dLbl>
              <c:idx val="0"/>
              <c:layout/>
              <c:tx>
                <c:strRef>
                  <c:f>'Strata 2013 SC 1'!$A$2</c:f>
                  <c:strCache>
                    <c:ptCount val="1"/>
                    <c:pt idx="0">
                      <c:v>News of the World phone hacking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/>
              <c:tx>
                <c:strRef>
                  <c:f>'Strata 2013 SC 1'!$A$3</c:f>
                  <c:strCache>
                    <c:ptCount val="1"/>
                    <c:pt idx="0">
                      <c:v>Rutgers student commits suicide after spied by webcam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/>
              <c:tx>
                <c:strRef>
                  <c:f>'Strata 2013 SC 1'!$A$4</c:f>
                  <c:strCache>
                    <c:ptCount val="1"/>
                    <c:pt idx="0">
                      <c:v>FBI GPS surveillance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/>
              <c:tx>
                <c:strRef>
                  <c:f>'Strata 2013 SC 1'!$A$5</c:f>
                  <c:strCache>
                    <c:ptCount val="1"/>
                    <c:pt idx="0">
                      <c:v>PA school district spies on students with webcams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/>
              <c:tx>
                <c:strRef>
                  <c:f>'Strata 2013 SC 1'!$A$6</c:f>
                  <c:strCache>
                    <c:ptCount val="1"/>
                    <c:pt idx="0">
                      <c:v>Carrier IQ logging location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layout/>
              <c:tx>
                <c:strRef>
                  <c:f>'Strata 2013 SC 1'!$A$7</c:f>
                  <c:strCache>
                    <c:ptCount val="1"/>
                    <c:pt idx="0">
                      <c:v>Craigslist prostitution client exposure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layout/>
              <c:tx>
                <c:strRef>
                  <c:f>'Strata 2013 SC 1'!$A$8</c:f>
                  <c:strCache>
                    <c:ptCount val="1"/>
                    <c:pt idx="0">
                      <c:v>Disney tracks kids without parental consent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layout/>
              <c:tx>
                <c:strRef>
                  <c:f>'Strata 2013 SC 1'!$A$9</c:f>
                  <c:strCache>
                    <c:ptCount val="1"/>
                    <c:pt idx="0">
                      <c:v>Netflix shares your movie picks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layout/>
              <c:tx>
                <c:strRef>
                  <c:f>'Strata 2013 SC 1'!$A$10</c:f>
                  <c:strCache>
                    <c:ptCount val="1"/>
                    <c:pt idx="0">
                      <c:v>iPhone caching location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tx>
                <c:strRef>
                  <c:f>'Strata 2013 SC 1'!$A$11</c:f>
                  <c:strCache>
                    <c:ptCount val="1"/>
                    <c:pt idx="0">
                      <c:v>Dad shoots daughter's laptop over FB post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tx>
                <c:strRef>
                  <c:f>'Strata 2013 SC 1'!$A$12</c:f>
                  <c:strCache>
                    <c:ptCount val="1"/>
                    <c:pt idx="0">
                      <c:v>Google Street View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layout/>
              <c:tx>
                <c:strRef>
                  <c:f>'Strata 2013 SC 1'!$A$13</c:f>
                  <c:strCache>
                    <c:ptCount val="1"/>
                    <c:pt idx="0">
                      <c:v>Google privacy policy unification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layout/>
              <c:tx>
                <c:strRef>
                  <c:f>'Strata 2013 SC 1'!$A$14</c:f>
                  <c:strCache>
                    <c:ptCount val="1"/>
                    <c:pt idx="0">
                      <c:v>Target finds out teen pregnant before parents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layout/>
              <c:tx>
                <c:strRef>
                  <c:f>'Strata 2013 SC 1'!$A$15</c:f>
                  <c:strCache>
                    <c:ptCount val="1"/>
                    <c:pt idx="0">
                      <c:v>GM OnStar tracks users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layout/>
              <c:tx>
                <c:strRef>
                  <c:f>'Strata 2013 SC 1'!$A$16</c:f>
                  <c:strCache>
                    <c:ptCount val="1"/>
                    <c:pt idx="0">
                      <c:v>Woman caught naked by Google Street View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layout/>
              <c:tx>
                <c:strRef>
                  <c:f>'Strata 2013 SC 1'!$A$17</c:f>
                  <c:strCache>
                    <c:ptCount val="1"/>
                    <c:pt idx="0">
                      <c:v>Actress sues IMDB over revealing her age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layout/>
              <c:tx>
                <c:strRef>
                  <c:f>'Strata 2013 SC 1'!$A$18</c:f>
                  <c:strCache>
                    <c:ptCount val="1"/>
                    <c:pt idx="0">
                      <c:v>US deports tourists over Tweets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layout/>
              <c:tx>
                <c:strRef>
                  <c:f>'Strata 2013 SC 1'!$A$19</c:f>
                  <c:strCache>
                    <c:ptCount val="1"/>
                    <c:pt idx="0">
                      <c:v>NYPD catches gangs bragging on Twitter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layout/>
              <c:tx>
                <c:strRef>
                  <c:f>'Strata 2013 SC 1'!$A$20</c:f>
                  <c:strCache>
                    <c:ptCount val="1"/>
                    <c:pt idx="0">
                      <c:v>HR exec loses job over LinkedIn profile updates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tx>
                <c:strRef>
                  <c:f>'Strata 2013 SC 1'!$A$21</c:f>
                  <c:strCache>
                    <c:ptCount val="1"/>
                    <c:pt idx="0">
                      <c:v>MO illegal for teachers to network with students online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tx>
                <c:strRef>
                  <c:f>'Strata 2013 SC 1'!$A$22</c:f>
                  <c:strCache>
                    <c:ptCount val="1"/>
                    <c:pt idx="0">
                      <c:v>FB facial recognition tagging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layout/>
              <c:tx>
                <c:strRef>
                  <c:f>'Strata 2013 SC 1'!$A$23</c:f>
                  <c:strCache>
                    <c:ptCount val="1"/>
                    <c:pt idx="0">
                      <c:v>FB user sets fire to home after de-friending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tx>
                <c:strRef>
                  <c:f>'Strata 2013 SC 1'!$A$24</c:f>
                  <c:strCache>
                    <c:ptCount val="1"/>
                    <c:pt idx="0">
                      <c:v>Safeway threatens customer with purchase data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layout/>
              <c:tx>
                <c:strRef>
                  <c:f>'Strata 2013 SC 1'!$A$25</c:f>
                  <c:strCache>
                    <c:ptCount val="1"/>
                    <c:pt idx="0">
                      <c:v>Predictive Policing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'Strata 2013 SC 1'!$B$2:$B$25</c:f>
              <c:numCache>
                <c:formatCode>General</c:formatCode>
                <c:ptCount val="24"/>
                <c:pt idx="0">
                  <c:v>100.0</c:v>
                </c:pt>
                <c:pt idx="1">
                  <c:v>100.0</c:v>
                </c:pt>
                <c:pt idx="2">
                  <c:v>90.0</c:v>
                </c:pt>
                <c:pt idx="3">
                  <c:v>90.0</c:v>
                </c:pt>
                <c:pt idx="4">
                  <c:v>75.0</c:v>
                </c:pt>
                <c:pt idx="5">
                  <c:v>75.0</c:v>
                </c:pt>
                <c:pt idx="6">
                  <c:v>80.0</c:v>
                </c:pt>
                <c:pt idx="7">
                  <c:v>50.0</c:v>
                </c:pt>
                <c:pt idx="8">
                  <c:v>75.0</c:v>
                </c:pt>
                <c:pt idx="9">
                  <c:v>33.0</c:v>
                </c:pt>
                <c:pt idx="10">
                  <c:v>50.0</c:v>
                </c:pt>
                <c:pt idx="11">
                  <c:v>65.0</c:v>
                </c:pt>
                <c:pt idx="12">
                  <c:v>50.0</c:v>
                </c:pt>
                <c:pt idx="13">
                  <c:v>50.0</c:v>
                </c:pt>
                <c:pt idx="14">
                  <c:v>100.0</c:v>
                </c:pt>
                <c:pt idx="15">
                  <c:v>25.0</c:v>
                </c:pt>
                <c:pt idx="16">
                  <c:v>0.0</c:v>
                </c:pt>
                <c:pt idx="17">
                  <c:v>10.0</c:v>
                </c:pt>
                <c:pt idx="18">
                  <c:v>35.0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50.0</c:v>
                </c:pt>
                <c:pt idx="23">
                  <c:v>25.0</c:v>
                </c:pt>
              </c:numCache>
            </c:numRef>
          </c:xVal>
          <c:yVal>
            <c:numRef>
              <c:f>'Strata 2013 SC 1'!$C$2:$C$25</c:f>
              <c:numCache>
                <c:formatCode>General</c:formatCode>
                <c:ptCount val="24"/>
                <c:pt idx="0">
                  <c:v>50.0</c:v>
                </c:pt>
                <c:pt idx="1">
                  <c:v>0.0</c:v>
                </c:pt>
                <c:pt idx="2">
                  <c:v>100.0</c:v>
                </c:pt>
                <c:pt idx="3">
                  <c:v>75.0</c:v>
                </c:pt>
                <c:pt idx="4">
                  <c:v>50.0</c:v>
                </c:pt>
                <c:pt idx="5">
                  <c:v>10.0</c:v>
                </c:pt>
                <c:pt idx="6">
                  <c:v>60.0</c:v>
                </c:pt>
                <c:pt idx="7">
                  <c:v>40.0</c:v>
                </c:pt>
                <c:pt idx="8">
                  <c:v>25.0</c:v>
                </c:pt>
                <c:pt idx="9">
                  <c:v>70.0</c:v>
                </c:pt>
                <c:pt idx="10">
                  <c:v>50.0</c:v>
                </c:pt>
                <c:pt idx="11">
                  <c:v>90.0</c:v>
                </c:pt>
                <c:pt idx="12">
                  <c:v>80.0</c:v>
                </c:pt>
                <c:pt idx="13">
                  <c:v>15.0</c:v>
                </c:pt>
                <c:pt idx="14">
                  <c:v>30.0</c:v>
                </c:pt>
                <c:pt idx="15">
                  <c:v>25.0</c:v>
                </c:pt>
                <c:pt idx="16">
                  <c:v>100.0</c:v>
                </c:pt>
                <c:pt idx="17">
                  <c:v>75.0</c:v>
                </c:pt>
                <c:pt idx="18">
                  <c:v>70.0</c:v>
                </c:pt>
                <c:pt idx="19">
                  <c:v>80.0</c:v>
                </c:pt>
                <c:pt idx="20">
                  <c:v>25.0</c:v>
                </c:pt>
                <c:pt idx="21">
                  <c:v>0.0</c:v>
                </c:pt>
                <c:pt idx="22">
                  <c:v>60.0</c:v>
                </c:pt>
                <c:pt idx="23">
                  <c:v>100.0</c:v>
                </c:pt>
              </c:numCache>
            </c:numRef>
          </c:yVal>
          <c:bubbleSize>
            <c:numRef>
              <c:f>'Strata 2013 SC 1'!$E$2:$E$25</c:f>
              <c:numCache>
                <c:formatCode>0</c:formatCode>
                <c:ptCount val="24"/>
                <c:pt idx="0">
                  <c:v>40.0</c:v>
                </c:pt>
                <c:pt idx="1">
                  <c:v>100.0</c:v>
                </c:pt>
                <c:pt idx="2">
                  <c:v>90.0</c:v>
                </c:pt>
                <c:pt idx="3">
                  <c:v>50.0</c:v>
                </c:pt>
                <c:pt idx="4">
                  <c:v>40.0</c:v>
                </c:pt>
                <c:pt idx="5">
                  <c:v>80.0</c:v>
                </c:pt>
                <c:pt idx="6">
                  <c:v>40.0</c:v>
                </c:pt>
                <c:pt idx="7">
                  <c:v>20.0</c:v>
                </c:pt>
                <c:pt idx="8">
                  <c:v>60.0</c:v>
                </c:pt>
                <c:pt idx="9">
                  <c:v>0.0</c:v>
                </c:pt>
                <c:pt idx="10">
                  <c:v>0.0</c:v>
                </c:pt>
                <c:pt idx="11">
                  <c:v>20.0</c:v>
                </c:pt>
                <c:pt idx="12">
                  <c:v>40.0</c:v>
                </c:pt>
                <c:pt idx="13">
                  <c:v>60.0</c:v>
                </c:pt>
                <c:pt idx="14">
                  <c:v>50.0</c:v>
                </c:pt>
                <c:pt idx="15">
                  <c:v>40.0</c:v>
                </c:pt>
                <c:pt idx="16">
                  <c:v>40.0</c:v>
                </c:pt>
                <c:pt idx="17">
                  <c:v>80.0</c:v>
                </c:pt>
                <c:pt idx="18">
                  <c:v>60.0</c:v>
                </c:pt>
                <c:pt idx="19">
                  <c:v>0.0</c:v>
                </c:pt>
                <c:pt idx="20">
                  <c:v>0.0</c:v>
                </c:pt>
                <c:pt idx="21">
                  <c:v>100.0</c:v>
                </c:pt>
                <c:pt idx="22">
                  <c:v>0.0</c:v>
                </c:pt>
                <c:pt idx="23" formatCode="0.0">
                  <c:v>100.0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69301560"/>
        <c:axId val="2069304680"/>
      </c:bubbleChart>
      <c:valAx>
        <c:axId val="2069301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9304680"/>
        <c:crosses val="autoZero"/>
        <c:crossBetween val="midCat"/>
      </c:valAx>
      <c:valAx>
        <c:axId val="2069304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9301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'feats02-model03'!$I$2:$I$16</c:f>
              <c:numCache>
                <c:formatCode>0.0%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6.69702652022502E-5</c:v>
                </c:pt>
                <c:pt idx="3">
                  <c:v>0.0127913206536298</c:v>
                </c:pt>
                <c:pt idx="4">
                  <c:v>0.0182828824002143</c:v>
                </c:pt>
                <c:pt idx="5">
                  <c:v>0.0252477899812483</c:v>
                </c:pt>
                <c:pt idx="6">
                  <c:v>0.0327484596839003</c:v>
                </c:pt>
                <c:pt idx="7">
                  <c:v>0.0412536833645861</c:v>
                </c:pt>
                <c:pt idx="8">
                  <c:v>0.0515001339405304</c:v>
                </c:pt>
                <c:pt idx="9">
                  <c:v>0.0618135547816769</c:v>
                </c:pt>
                <c:pt idx="10">
                  <c:v>0.0733994106616662</c:v>
                </c:pt>
                <c:pt idx="11">
                  <c:v>0.187583712831503</c:v>
                </c:pt>
                <c:pt idx="12">
                  <c:v>0.187583712831503</c:v>
                </c:pt>
                <c:pt idx="13">
                  <c:v>0.187583712831503</c:v>
                </c:pt>
                <c:pt idx="14">
                  <c:v>0.187583712831503</c:v>
                </c:pt>
              </c:numCache>
            </c:numRef>
          </c:xVal>
          <c:yVal>
            <c:numRef>
              <c:f>'feats02-model03'!$J$2:$J$16</c:f>
              <c:numCache>
                <c:formatCode>0.0%</c:formatCode>
                <c:ptCount val="15"/>
                <c:pt idx="0">
                  <c:v>0.912514510224127</c:v>
                </c:pt>
                <c:pt idx="1">
                  <c:v>0.912514510224127</c:v>
                </c:pt>
                <c:pt idx="2">
                  <c:v>0.772970800964372</c:v>
                </c:pt>
                <c:pt idx="3">
                  <c:v>0.398160550049111</c:v>
                </c:pt>
                <c:pt idx="4">
                  <c:v>0.371803590792404</c:v>
                </c:pt>
                <c:pt idx="5">
                  <c:v>0.332258749534834</c:v>
                </c:pt>
                <c:pt idx="6">
                  <c:v>0.298198595084446</c:v>
                </c:pt>
                <c:pt idx="7">
                  <c:v>0.263924854401683</c:v>
                </c:pt>
                <c:pt idx="8">
                  <c:v>0.219460641666881</c:v>
                </c:pt>
                <c:pt idx="9">
                  <c:v>0.185923962082496</c:v>
                </c:pt>
                <c:pt idx="10">
                  <c:v>0.151023213506471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yVal>
          <c:smooth val="1"/>
        </c:ser>
        <c:ser>
          <c:idx val="0"/>
          <c:order val="0"/>
          <c:spPr>
            <a:ln>
              <a:headEnd type="none"/>
              <a:tailEnd type="none"/>
            </a:ln>
          </c:spPr>
          <c:marker>
            <c:symbol val="none"/>
          </c:marker>
          <c:xVal>
            <c:numRef>
              <c:f>'feats02-model03'!$I$2:$I$16</c:f>
              <c:numCache>
                <c:formatCode>0.0%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6.69702652022502E-5</c:v>
                </c:pt>
                <c:pt idx="3">
                  <c:v>0.0127913206536298</c:v>
                </c:pt>
                <c:pt idx="4">
                  <c:v>0.0182828824002143</c:v>
                </c:pt>
                <c:pt idx="5">
                  <c:v>0.0252477899812483</c:v>
                </c:pt>
                <c:pt idx="6">
                  <c:v>0.0327484596839003</c:v>
                </c:pt>
                <c:pt idx="7">
                  <c:v>0.0412536833645861</c:v>
                </c:pt>
                <c:pt idx="8">
                  <c:v>0.0515001339405304</c:v>
                </c:pt>
                <c:pt idx="9">
                  <c:v>0.0618135547816769</c:v>
                </c:pt>
                <c:pt idx="10">
                  <c:v>0.0733994106616662</c:v>
                </c:pt>
                <c:pt idx="11">
                  <c:v>0.187583712831503</c:v>
                </c:pt>
                <c:pt idx="12">
                  <c:v>0.187583712831503</c:v>
                </c:pt>
                <c:pt idx="13">
                  <c:v>0.187583712831503</c:v>
                </c:pt>
                <c:pt idx="14">
                  <c:v>0.187583712831503</c:v>
                </c:pt>
              </c:numCache>
            </c:numRef>
          </c:xVal>
          <c:yVal>
            <c:numRef>
              <c:f>'feats02-model03'!$J$2:$J$16</c:f>
              <c:numCache>
                <c:formatCode>0.0%</c:formatCode>
                <c:ptCount val="15"/>
                <c:pt idx="0">
                  <c:v>0.912514510224127</c:v>
                </c:pt>
                <c:pt idx="1">
                  <c:v>0.912514510224127</c:v>
                </c:pt>
                <c:pt idx="2">
                  <c:v>0.772970800964372</c:v>
                </c:pt>
                <c:pt idx="3">
                  <c:v>0.398160550049111</c:v>
                </c:pt>
                <c:pt idx="4">
                  <c:v>0.371803590792404</c:v>
                </c:pt>
                <c:pt idx="5">
                  <c:v>0.332258749534834</c:v>
                </c:pt>
                <c:pt idx="6">
                  <c:v>0.298198595084446</c:v>
                </c:pt>
                <c:pt idx="7">
                  <c:v>0.263924854401683</c:v>
                </c:pt>
                <c:pt idx="8">
                  <c:v>0.219460641666881</c:v>
                </c:pt>
                <c:pt idx="9">
                  <c:v>0.185923962082496</c:v>
                </c:pt>
                <c:pt idx="10">
                  <c:v>0.151023213506471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7735832"/>
        <c:axId val="2067739048"/>
      </c:scatterChart>
      <c:valAx>
        <c:axId val="2067735832"/>
        <c:scaling>
          <c:orientation val="minMax"/>
          <c:max val="0.2"/>
          <c:min val="0.0"/>
        </c:scaling>
        <c:delete val="0"/>
        <c:axPos val="b"/>
        <c:title>
          <c:tx>
            <c:strRef>
              <c:f>'feats02-model03'!$I$1</c:f>
              <c:strCache>
                <c:ptCount val="1"/>
                <c:pt idx="0">
                  <c:v>False Positive Rate</c:v>
                </c:pt>
              </c:strCache>
            </c:strRef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7739048"/>
        <c:crosses val="autoZero"/>
        <c:crossBetween val="midCat"/>
        <c:majorUnit val="0.05"/>
      </c:valAx>
      <c:valAx>
        <c:axId val="2067739048"/>
        <c:scaling>
          <c:orientation val="minMax"/>
          <c:max val="1.0"/>
          <c:min val="0.0"/>
        </c:scaling>
        <c:delete val="0"/>
        <c:axPos val="l"/>
        <c:title>
          <c:tx>
            <c:strRef>
              <c:f>'feats02-model03'!$J$1</c:f>
              <c:strCache>
                <c:ptCount val="1"/>
                <c:pt idx="0">
                  <c:v>False Negative Rate</c:v>
                </c:pt>
              </c:strCache>
            </c:strRef>
          </c:tx>
          <c:layout/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7735832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shade val="50000"/>
                    <a:satMod val="110000"/>
                    <a:lumMod val="70000"/>
                  </a:schemeClr>
                </a:gs>
                <a:gs pos="65000">
                  <a:schemeClr val="dk1">
                    <a:shade val="90000"/>
                    <a:satMod val="200000"/>
                    <a:lumMod val="110000"/>
                  </a:schemeClr>
                </a:gs>
                <a:gs pos="100000">
                  <a:schemeClr val="dk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</a:gradFill>
            <a:ln>
              <a:noFill/>
            </a:ln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">
                <a:rot lat="0" lon="0" rev="5400000"/>
              </a:lightRig>
            </a:scene3d>
            <a:sp3d>
              <a:bevelT w="0" h="0"/>
            </a:sp3d>
          </c:spPr>
          <c:invertIfNegative val="0"/>
          <c:dPt>
            <c:idx val="23"/>
            <c:invertIfNegative val="0"/>
            <c:bubble3D val="1"/>
            <c:spPr>
              <a:gradFill rotWithShape="1">
                <a:gsLst>
                  <a:gs pos="0">
                    <a:schemeClr val="accent5">
                      <a:shade val="50000"/>
                      <a:satMod val="110000"/>
                      <a:lumMod val="70000"/>
                    </a:schemeClr>
                  </a:gs>
                  <a:gs pos="65000">
                    <a:schemeClr val="accent5">
                      <a:shade val="90000"/>
                      <a:satMod val="200000"/>
                      <a:lumMod val="11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250000"/>
                      <a:lumMod val="1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 dist="25400" dir="5400000">
                  <a:srgbClr val="FFFFFF">
                    <a:alpha val="50000"/>
                  </a:srgbClr>
                </a:innerShdw>
                <a:outerShdw blurRad="254000" dist="254000" dir="5400000" sx="90000" sy="-30000" rotWithShape="0">
                  <a:srgbClr val="000000">
                    <a:alpha val="2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5400000"/>
                </a:lightRig>
              </a:scene3d>
              <a:sp3d>
                <a:bevelT w="0" h="0"/>
              </a:sp3d>
            </c:spPr>
          </c:dPt>
          <c:dLbls>
            <c:dLbl>
              <c:idx val="0"/>
              <c:tx>
                <c:strRef>
                  <c:f>'Strata 2013 SC 2'!$A$2</c:f>
                  <c:strCache>
                    <c:ptCount val="1"/>
                    <c:pt idx="0">
                      <c:v>News of the World phone hacking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tx>
                <c:strRef>
                  <c:f>'Strata 2013 SC 2'!$A$3</c:f>
                  <c:strCache>
                    <c:ptCount val="1"/>
                    <c:pt idx="0">
                      <c:v>Rutgers student commits suicide after spied by webcam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/>
              <c:tx>
                <c:strRef>
                  <c:f>'Strata 2013 SC 2'!$A$4</c:f>
                  <c:strCache>
                    <c:ptCount val="1"/>
                    <c:pt idx="0">
                      <c:v>FBI GPS surveillance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/>
              <c:tx>
                <c:strRef>
                  <c:f>'Strata 2013 SC 2'!$A$5</c:f>
                  <c:strCache>
                    <c:ptCount val="1"/>
                    <c:pt idx="0">
                      <c:v>PA school district spies on students with webcams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tx>
                <c:strRef>
                  <c:f>'Strata 2013 SC 2'!$A$6</c:f>
                  <c:strCache>
                    <c:ptCount val="1"/>
                    <c:pt idx="0">
                      <c:v>Carrier IQ logging location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tx>
                <c:strRef>
                  <c:f>'Strata 2013 SC 2'!$A$7</c:f>
                  <c:strCache>
                    <c:ptCount val="1"/>
                    <c:pt idx="0">
                      <c:v>Craigslist prostitution client exposure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tx>
                <c:strRef>
                  <c:f>'Strata 2013 SC 2'!$A$8</c:f>
                  <c:strCache>
                    <c:ptCount val="1"/>
                    <c:pt idx="0">
                      <c:v>Disney tracks kids without parental consent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tx>
                <c:strRef>
                  <c:f>'Strata 2013 SC 2'!$A$9</c:f>
                  <c:strCache>
                    <c:ptCount val="1"/>
                    <c:pt idx="0">
                      <c:v>Netflix shares your movie picks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tx>
                <c:strRef>
                  <c:f>'Strata 2013 SC 2'!$A$10</c:f>
                  <c:strCache>
                    <c:ptCount val="1"/>
                    <c:pt idx="0">
                      <c:v>iPhone caching location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tx>
                <c:strRef>
                  <c:f>'Strata 2013 SC 2'!$A$11</c:f>
                  <c:strCache>
                    <c:ptCount val="1"/>
                    <c:pt idx="0">
                      <c:v>Dad shoots daughter's laptop over FB post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tx>
                <c:strRef>
                  <c:f>'Strata 2013 SC 2'!$A$12</c:f>
                  <c:strCache>
                    <c:ptCount val="1"/>
                    <c:pt idx="0">
                      <c:v>Google Street View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tx>
                <c:strRef>
                  <c:f>'Strata 2013 SC 2'!$A$13</c:f>
                  <c:strCache>
                    <c:ptCount val="1"/>
                    <c:pt idx="0">
                      <c:v>Google privacy policy unification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tx>
                <c:strRef>
                  <c:f>'Strata 2013 SC 2'!$A$14</c:f>
                  <c:strCache>
                    <c:ptCount val="1"/>
                    <c:pt idx="0">
                      <c:v>Target finds out teen pregnant before parents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tx>
                <c:strRef>
                  <c:f>'Strata 2013 SC 2'!$A$15</c:f>
                  <c:strCache>
                    <c:ptCount val="1"/>
                    <c:pt idx="0">
                      <c:v>GM OnStar tracks users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tx>
                <c:strRef>
                  <c:f>'Strata 2013 SC 2'!$A$16</c:f>
                  <c:strCache>
                    <c:ptCount val="1"/>
                    <c:pt idx="0">
                      <c:v>Woman caught naked by Google Street View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tx>
                <c:strRef>
                  <c:f>'Strata 2013 SC 2'!$A$17</c:f>
                  <c:strCache>
                    <c:ptCount val="1"/>
                    <c:pt idx="0">
                      <c:v>Actress sues IMDB over revealing her age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layout/>
              <c:tx>
                <c:strRef>
                  <c:f>'Strata 2013 SC 2'!$A$18</c:f>
                  <c:strCache>
                    <c:ptCount val="1"/>
                    <c:pt idx="0">
                      <c:v>US deports tourists over Tweets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layout/>
              <c:tx>
                <c:strRef>
                  <c:f>'Strata 2013 SC 2'!$A$19</c:f>
                  <c:strCache>
                    <c:ptCount val="1"/>
                    <c:pt idx="0">
                      <c:v>NYPD catches gangs bragging on Twitter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layout/>
              <c:tx>
                <c:strRef>
                  <c:f>'Strata 2013 SC 2'!$A$20</c:f>
                  <c:strCache>
                    <c:ptCount val="1"/>
                    <c:pt idx="0">
                      <c:v>HR exec loses job over LinkedIn profile updates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tx>
                <c:strRef>
                  <c:f>'Strata 2013 SC 2'!$A$21</c:f>
                  <c:strCache>
                    <c:ptCount val="1"/>
                    <c:pt idx="0">
                      <c:v>MO illegal for teachers to network with students online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tx>
                <c:strRef>
                  <c:f>'Strata 2013 SC 2'!$A$22</c:f>
                  <c:strCache>
                    <c:ptCount val="1"/>
                    <c:pt idx="0">
                      <c:v>FB facial recognition tagging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tx>
                <c:strRef>
                  <c:f>'Strata 2013 SC 2'!$A$23</c:f>
                  <c:strCache>
                    <c:ptCount val="1"/>
                    <c:pt idx="0">
                      <c:v>FB user sets fire to home after de-friending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tx>
                <c:strRef>
                  <c:f>'Strata 2013 SC 2'!$A$24</c:f>
                  <c:strCache>
                    <c:ptCount val="1"/>
                    <c:pt idx="0">
                      <c:v>Safeway threatens customer with purchase data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layout/>
              <c:tx>
                <c:strRef>
                  <c:f>'Strata 2013 SC 2'!$A$25</c:f>
                  <c:strCache>
                    <c:ptCount val="1"/>
                    <c:pt idx="0">
                      <c:v>Predictive Policing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'Strata 2013 SC 2'!$B$2:$B$25</c:f>
              <c:numCache>
                <c:formatCode>General</c:formatCode>
                <c:ptCount val="24"/>
                <c:pt idx="0">
                  <c:v>100.0</c:v>
                </c:pt>
                <c:pt idx="1">
                  <c:v>100.0</c:v>
                </c:pt>
                <c:pt idx="2">
                  <c:v>90.0</c:v>
                </c:pt>
                <c:pt idx="3">
                  <c:v>90.0</c:v>
                </c:pt>
                <c:pt idx="4">
                  <c:v>75.0</c:v>
                </c:pt>
                <c:pt idx="5">
                  <c:v>75.0</c:v>
                </c:pt>
                <c:pt idx="6">
                  <c:v>80.0</c:v>
                </c:pt>
                <c:pt idx="7">
                  <c:v>50.0</c:v>
                </c:pt>
                <c:pt idx="8">
                  <c:v>75.0</c:v>
                </c:pt>
                <c:pt idx="9">
                  <c:v>33.0</c:v>
                </c:pt>
                <c:pt idx="10">
                  <c:v>50.0</c:v>
                </c:pt>
                <c:pt idx="11">
                  <c:v>65.0</c:v>
                </c:pt>
                <c:pt idx="12">
                  <c:v>50.0</c:v>
                </c:pt>
                <c:pt idx="13">
                  <c:v>50.0</c:v>
                </c:pt>
                <c:pt idx="14">
                  <c:v>100.0</c:v>
                </c:pt>
                <c:pt idx="15">
                  <c:v>25.0</c:v>
                </c:pt>
                <c:pt idx="16">
                  <c:v>0.0</c:v>
                </c:pt>
                <c:pt idx="17">
                  <c:v>10.0</c:v>
                </c:pt>
                <c:pt idx="18">
                  <c:v>35.0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50.0</c:v>
                </c:pt>
                <c:pt idx="23">
                  <c:v>25.0</c:v>
                </c:pt>
              </c:numCache>
            </c:numRef>
          </c:xVal>
          <c:yVal>
            <c:numRef>
              <c:f>'Strata 2013 SC 2'!$C$2:$C$25</c:f>
              <c:numCache>
                <c:formatCode>General</c:formatCode>
                <c:ptCount val="24"/>
                <c:pt idx="0">
                  <c:v>50.0</c:v>
                </c:pt>
                <c:pt idx="1">
                  <c:v>0.0</c:v>
                </c:pt>
                <c:pt idx="2">
                  <c:v>100.0</c:v>
                </c:pt>
                <c:pt idx="3">
                  <c:v>75.0</c:v>
                </c:pt>
                <c:pt idx="4">
                  <c:v>50.0</c:v>
                </c:pt>
                <c:pt idx="5">
                  <c:v>10.0</c:v>
                </c:pt>
                <c:pt idx="6">
                  <c:v>60.0</c:v>
                </c:pt>
                <c:pt idx="7">
                  <c:v>40.0</c:v>
                </c:pt>
                <c:pt idx="8">
                  <c:v>25.0</c:v>
                </c:pt>
                <c:pt idx="9">
                  <c:v>70.0</c:v>
                </c:pt>
                <c:pt idx="10">
                  <c:v>50.0</c:v>
                </c:pt>
                <c:pt idx="11">
                  <c:v>90.0</c:v>
                </c:pt>
                <c:pt idx="12">
                  <c:v>80.0</c:v>
                </c:pt>
                <c:pt idx="13">
                  <c:v>15.0</c:v>
                </c:pt>
                <c:pt idx="14">
                  <c:v>30.0</c:v>
                </c:pt>
                <c:pt idx="15">
                  <c:v>25.0</c:v>
                </c:pt>
                <c:pt idx="16">
                  <c:v>100.0</c:v>
                </c:pt>
                <c:pt idx="17">
                  <c:v>75.0</c:v>
                </c:pt>
                <c:pt idx="18">
                  <c:v>70.0</c:v>
                </c:pt>
                <c:pt idx="19">
                  <c:v>80.0</c:v>
                </c:pt>
                <c:pt idx="20">
                  <c:v>25.0</c:v>
                </c:pt>
                <c:pt idx="21">
                  <c:v>0.0</c:v>
                </c:pt>
                <c:pt idx="22">
                  <c:v>60.0</c:v>
                </c:pt>
                <c:pt idx="23">
                  <c:v>100.0</c:v>
                </c:pt>
              </c:numCache>
            </c:numRef>
          </c:yVal>
          <c:bubbleSize>
            <c:numRef>
              <c:f>'Strata 2013 SC 2'!$E$2:$E$25</c:f>
              <c:numCache>
                <c:formatCode>0</c:formatCode>
                <c:ptCount val="24"/>
                <c:pt idx="0">
                  <c:v>0.0</c:v>
                </c:pt>
                <c:pt idx="1">
                  <c:v>0.0</c:v>
                </c:pt>
                <c:pt idx="2" formatCode="0.0">
                  <c:v>90.0</c:v>
                </c:pt>
                <c:pt idx="3" formatCode="0.0">
                  <c:v>50.0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 formatCode="0.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 formatCode="0.0">
                  <c:v>40.0</c:v>
                </c:pt>
                <c:pt idx="17" formatCode="0.0">
                  <c:v>80.0</c:v>
                </c:pt>
                <c:pt idx="18" formatCode="0.0">
                  <c:v>60.0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 formatCode="0.0">
                  <c:v>100.0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66944680"/>
        <c:axId val="2066941608"/>
      </c:bubbleChart>
      <c:valAx>
        <c:axId val="2066944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6941608"/>
        <c:crosses val="autoZero"/>
        <c:crossBetween val="midCat"/>
      </c:valAx>
      <c:valAx>
        <c:axId val="2066941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6944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87DA-04BD-9947-BD6E-4CE17A7762B1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1DD4-0371-AF41-9E41-2EA905422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95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D9C8-D7F7-43E9-9FFC-80B8D1336CD0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72DD3-5958-4775-8016-A4D3F9678D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6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17480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34959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52439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69919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8739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0487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2235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39837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8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79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7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4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358" indent="-166358" defTabSz="895494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CD9D-E0A4-433E-B63F-D45C509A58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06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DA17-19D6-B644-BDFD-4E40D820D7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8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8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87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05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9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3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  <a:latin typeface="+mn-lt"/>
              <a:cs typeface="Helvetica Light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54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98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54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26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4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81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63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45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="1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67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358" indent="-166358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CD9D-E0A4-433E-B63F-D45C509A58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88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95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94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24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81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>
              <a:latin typeface="Helvetica Light"/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358" marR="0" indent="-1663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CD9D-E0A4-433E-B63F-D45C509A58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5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6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800" baseline="0" dirty="0" smtClean="0">
              <a:effectLst/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2DD3-5958-4775-8016-A4D3F9678D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0CAD-C5E5-6041-ADCA-9B334D4F2A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89"/>
              </a:spcBef>
              <a:defRPr/>
            </a:lvl1pPr>
            <a:lvl2pPr>
              <a:spcBef>
                <a:spcPts val="417"/>
              </a:spcBef>
              <a:defRPr/>
            </a:lvl2pPr>
            <a:lvl3pPr>
              <a:spcBef>
                <a:spcPts val="417"/>
              </a:spcBef>
              <a:defRPr/>
            </a:lvl3pPr>
            <a:lvl4pPr>
              <a:spcBef>
                <a:spcPts val="417"/>
              </a:spcBef>
              <a:defRPr/>
            </a:lvl4pPr>
            <a:lvl5pPr>
              <a:spcBef>
                <a:spcPts val="417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Inome confidential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Inome confidential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2794"/>
            <a:ext cx="7772400" cy="1241298"/>
          </a:xfrm>
        </p:spPr>
        <p:txBody>
          <a:bodyPr vert="horz" lIns="63496" tIns="31748" rIns="63496" bIns="31748" rtlCol="0" anchor="b" anchorCtr="0">
            <a:noAutofit/>
          </a:bodyPr>
          <a:lstStyle>
            <a:lvl1pPr algn="ctr" defTabSz="634959" rtl="0" eaLnBrk="1" latinLnBrk="0" hangingPunct="1">
              <a:spcBef>
                <a:spcPct val="0"/>
              </a:spcBef>
              <a:buNone/>
              <a:defRPr sz="37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7236"/>
            <a:ext cx="7772400" cy="1125140"/>
          </a:xfrm>
        </p:spPr>
        <p:txBody>
          <a:bodyPr vert="horz" lIns="63496" tIns="31748" rIns="63496" bIns="31748" rtlCol="0" anchor="t" anchorCtr="0">
            <a:normAutofit/>
          </a:bodyPr>
          <a:lstStyle>
            <a:lvl1pPr marL="0" indent="0" algn="ctr"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49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24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6991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873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048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223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3983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634959" rtl="0" eaLnBrk="1" latinLnBrk="0" hangingPunct="1">
              <a:lnSpc>
                <a:spcPts val="1389"/>
              </a:lnSpc>
              <a:spcBef>
                <a:spcPts val="1389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Inome confidential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5" y="1085850"/>
            <a:ext cx="7851775" cy="24003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5" y="1153087"/>
            <a:ext cx="7826281" cy="1220320"/>
          </a:xfrm>
        </p:spPr>
        <p:txBody>
          <a:bodyPr vert="horz" lIns="63496" tIns="31748" rIns="63496" bIns="31748" rtlCol="0" anchor="b" anchorCtr="0">
            <a:noAutofit/>
          </a:bodyPr>
          <a:lstStyle>
            <a:lvl1pPr algn="ctr" defTabSz="634959" rtl="0" eaLnBrk="1" latinLnBrk="0" hangingPunct="1">
              <a:spcBef>
                <a:spcPct val="0"/>
              </a:spcBef>
              <a:buNone/>
              <a:defRPr sz="37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5" y="2413748"/>
            <a:ext cx="7826281" cy="645458"/>
          </a:xfrm>
        </p:spPr>
        <p:txBody>
          <a:bodyPr vert="horz" lIns="63496" tIns="31748" rIns="63496" bIns="31748" rtlCol="0">
            <a:normAutofit/>
          </a:bodyPr>
          <a:lstStyle>
            <a:lvl1pPr marL="0" indent="0" algn="ctr" defTabSz="634959" rtl="0" eaLnBrk="1" latinLnBrk="0" hangingPunct="1">
              <a:lnSpc>
                <a:spcPts val="1389"/>
              </a:lnSpc>
              <a:spcBef>
                <a:spcPts val="1389"/>
              </a:spcBef>
              <a:buFont typeface="Wingdings 2" pitchFamily="18" charset="2"/>
              <a:buNone/>
              <a:defRPr sz="36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31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Inome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714210"/>
            <a:ext cx="3749040" cy="383143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714210"/>
            <a:ext cx="3749040" cy="383143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714210"/>
            <a:ext cx="3749040" cy="6252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900" b="0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1339499"/>
            <a:ext cx="3749040" cy="31758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714210"/>
            <a:ext cx="3749040" cy="6252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900" b="0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1339499"/>
            <a:ext cx="3749040" cy="31758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1" y="131109"/>
            <a:ext cx="7856538" cy="574862"/>
          </a:xfrm>
          <a:prstGeom prst="rect">
            <a:avLst/>
          </a:prstGeom>
        </p:spPr>
        <p:txBody>
          <a:bodyPr vert="horz" lIns="63496" tIns="31748" rIns="63496" bIns="31748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6" y="716055"/>
            <a:ext cx="7878788" cy="3771901"/>
          </a:xfrm>
          <a:prstGeom prst="rect">
            <a:avLst/>
          </a:prstGeom>
        </p:spPr>
        <p:txBody>
          <a:bodyPr vert="horz" lIns="63496" tIns="31748" rIns="63496" bIns="3174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767263"/>
            <a:ext cx="2133600" cy="273844"/>
          </a:xfrm>
          <a:prstGeom prst="rect">
            <a:avLst/>
          </a:prstGeom>
        </p:spPr>
        <p:txBody>
          <a:bodyPr vert="horz" lIns="0" tIns="31748" rIns="0" bIns="31748" rtlCol="0" anchor="ctr"/>
          <a:lstStyle>
            <a:lvl1pPr algn="ctr">
              <a:defRPr sz="800" b="0" i="0">
                <a:solidFill>
                  <a:schemeClr val="tx1">
                    <a:lumMod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E71C8D62-B0D7-49A0-8BB2-385F3796D2C6}" type="datetimeFigureOut">
              <a:rPr lang="en-US" smtClean="0"/>
              <a:pPr/>
              <a:t>3/4/13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4767263"/>
            <a:ext cx="2895600" cy="273844"/>
          </a:xfrm>
          <a:prstGeom prst="rect">
            <a:avLst/>
          </a:prstGeom>
        </p:spPr>
        <p:txBody>
          <a:bodyPr vert="horz" lIns="0" tIns="31748" rIns="0" bIns="31748" rtlCol="0" anchor="ctr"/>
          <a:lstStyle>
            <a:lvl1pPr algn="l">
              <a:defRPr sz="800" b="0" i="0">
                <a:solidFill>
                  <a:schemeClr val="tx1">
                    <a:lumMod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767263"/>
            <a:ext cx="762000" cy="273844"/>
          </a:xfrm>
          <a:prstGeom prst="rect">
            <a:avLst/>
          </a:prstGeom>
        </p:spPr>
        <p:txBody>
          <a:bodyPr vert="horz" lIns="0" tIns="31748" rIns="0" bIns="31748" rtlCol="0" anchor="ctr"/>
          <a:lstStyle>
            <a:lvl1pPr algn="r">
              <a:defRPr sz="800" b="0" i="0">
                <a:solidFill>
                  <a:schemeClr val="tx1">
                    <a:lumMod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4106944D-3EFA-49B8-9871-A1B6123A33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1" r:id="rId4"/>
    <p:sldLayoutId id="2147483649" r:id="rId5"/>
    <p:sldLayoutId id="2147483652" r:id="rId6"/>
    <p:sldLayoutId id="214748365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634959" rtl="0" eaLnBrk="1" latinLnBrk="0" hangingPunct="1">
        <a:spcBef>
          <a:spcPct val="0"/>
        </a:spcBef>
        <a:buNone/>
        <a:defRPr sz="2800" b="0" i="0" kern="1200" cap="all">
          <a:solidFill>
            <a:schemeClr val="tx1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634959" rtl="0" eaLnBrk="1" latinLnBrk="0" hangingPunct="1">
        <a:spcBef>
          <a:spcPts val="1805"/>
        </a:spcBef>
        <a:buFont typeface="Wingdings 2" pitchFamily="18" charset="2"/>
        <a:buNone/>
        <a:defRPr sz="22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76220" indent="-233700" algn="l" defTabSz="634959" rtl="0" eaLnBrk="1" latinLnBrk="0" hangingPunct="1">
        <a:spcBef>
          <a:spcPts val="417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9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72440" indent="-196220" algn="l" defTabSz="634959" rtl="0" eaLnBrk="1" latinLnBrk="0" hangingPunct="1">
        <a:spcBef>
          <a:spcPts val="417"/>
        </a:spcBef>
        <a:buFont typeface="Wingdings 2" pitchFamily="18" charset="2"/>
        <a:buChar char=""/>
        <a:defRPr sz="19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77479" indent="-205039" algn="l" defTabSz="634959" rtl="0" eaLnBrk="1" latinLnBrk="0" hangingPunct="1">
        <a:spcBef>
          <a:spcPts val="417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7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1073699" indent="-196220" algn="l" defTabSz="634959" rtl="0" eaLnBrk="1" latinLnBrk="0" hangingPunct="1">
        <a:spcBef>
          <a:spcPts val="417"/>
        </a:spcBef>
        <a:buFont typeface="Wingdings 2" pitchFamily="18" charset="2"/>
        <a:buChar char=""/>
        <a:defRPr sz="17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1746138" indent="-158740" algn="l" defTabSz="63495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3618" indent="-158740" algn="l" defTabSz="63495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1098" indent="-158740" algn="l" defTabSz="63495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8577" indent="-158740" algn="l" defTabSz="63495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jimadler.m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6.wdp"/><Relationship Id="rId5" Type="http://schemas.openxmlformats.org/officeDocument/2006/relationships/image" Target="../media/image2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imadler.me/post/14171086020/creepy-is-as-creepy-does" TargetMode="External"/><Relationship Id="rId4" Type="http://schemas.openxmlformats.org/officeDocument/2006/relationships/hyperlink" Target="http://jimadler.me/post/18618791545/strata-2012-is-privacy-a-big-data-prison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.jpeg"/><Relationship Id="rId5" Type="http://schemas.openxmlformats.org/officeDocument/2006/relationships/chart" Target="../charts/chart1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github.com/inome/strataconf-2013-s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chart" Target="../charts/chart2.xm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srn.com/abstract_id=2050001" TargetMode="External"/><Relationship Id="rId4" Type="http://schemas.openxmlformats.org/officeDocument/2006/relationships/hyperlink" Target="http://www.law.uchicago.edu/files/files/rethinking_racial_profiling.pdf" TargetMode="External"/><Relationship Id="rId5" Type="http://schemas.openxmlformats.org/officeDocument/2006/relationships/hyperlink" Target="http://bernardharcourt.com/documents/margalioth-againstprediction.pdf" TargetMode="External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inome" TargetMode="External"/><Relationship Id="rId4" Type="http://schemas.openxmlformats.org/officeDocument/2006/relationships/hyperlink" Target="http://developer.inom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7.wdp"/><Relationship Id="rId5" Type="http://schemas.openxmlformats.org/officeDocument/2006/relationships/image" Target="../media/image32.jpeg"/><Relationship Id="rId6" Type="http://schemas.openxmlformats.org/officeDocument/2006/relationships/image" Target="../media/image6.png"/><Relationship Id="rId7" Type="http://schemas.openxmlformats.org/officeDocument/2006/relationships/hyperlink" Target="http://jimadler.m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inome.com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microsoft.com/office/2007/relationships/hdphoto" Target="../media/hdphoto4.wdp"/><Relationship Id="rId6" Type="http://schemas.openxmlformats.org/officeDocument/2006/relationships/image" Target="../media/image2.jpeg"/><Relationship Id="rId7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5.wdp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.jpeg"/><Relationship Id="rId5" Type="http://schemas.openxmlformats.org/officeDocument/2006/relationships/image" Target="../media/image20.png"/><Relationship Id="rId6" Type="http://schemas.microsoft.com/office/2007/relationships/hdphoto" Target="../media/hdphoto6.wdp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owd w motion1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467"/>
            <a:ext cx="9144000" cy="51515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92714" y="1075765"/>
            <a:ext cx="2322286" cy="2151529"/>
          </a:xfrm>
          <a:prstGeom prst="round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97429" y="3126441"/>
            <a:ext cx="6749143" cy="100283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6100" dirty="0">
                <a:effectLst>
                  <a:outerShdw blurRad="123825" dir="2760000" algn="tl" rotWithShape="0">
                    <a:srgbClr val="000000"/>
                  </a:outerShdw>
                </a:effectLst>
                <a:latin typeface="Helvetica"/>
                <a:cs typeface="Helvetica"/>
              </a:rPr>
              <a:t>inome</a:t>
            </a:r>
            <a:endParaRPr lang="en-US" sz="6100" dirty="0">
              <a:effectLst>
                <a:outerShdw blurRad="123825" dir="2760000" algn="tl" rotWithShape="0">
                  <a:srgbClr val="000000"/>
                </a:outerShdw>
              </a:effectLst>
              <a:latin typeface="Helvetica Light"/>
              <a:cs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69928"/>
            <a:ext cx="9144000" cy="495003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2800" dirty="0">
                <a:effectLst>
                  <a:outerShdw blurRad="76200" dist="50800" dir="2700000" algn="tl" rotWithShape="0">
                    <a:srgbClr val="000000">
                      <a:alpha val="99000"/>
                    </a:srgbClr>
                  </a:outerShdw>
                </a:effectLst>
                <a:latin typeface="Helvetica Light"/>
                <a:cs typeface="Helvetica Light"/>
              </a:rPr>
              <a:t>The Genomics of How We All Fit Together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0" y="1562100"/>
            <a:ext cx="55372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391" y="-8467"/>
            <a:ext cx="2873075" cy="1047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33350"/>
            <a:ext cx="4920343" cy="1929093"/>
          </a:xfrm>
          <a:prstGeom prst="rect">
            <a:avLst/>
          </a:prstGeom>
          <a:noFill/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  <a:reflection stA="25000" endPos="15000" dist="508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81636" tIns="40818" rIns="81636" bIns="40818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Helvetica Light"/>
              </a:rPr>
              <a:t>Jim Adler</a:t>
            </a:r>
          </a:p>
          <a:p>
            <a:r>
              <a:rPr lang="en-US" sz="2000" dirty="0">
                <a:solidFill>
                  <a:schemeClr val="tx1"/>
                </a:solidFill>
                <a:cs typeface="Helvetica Light"/>
              </a:rPr>
              <a:t>VP Data Systems &amp; Chief Privacy </a:t>
            </a:r>
            <a:r>
              <a:rPr lang="en-US" sz="2000" dirty="0" smtClean="0">
                <a:solidFill>
                  <a:schemeClr val="tx1"/>
                </a:solidFill>
                <a:cs typeface="Helvetica Light"/>
              </a:rPr>
              <a:t>Officer</a:t>
            </a:r>
            <a:br>
              <a:rPr lang="en-US" sz="2000" dirty="0" smtClean="0">
                <a:solidFill>
                  <a:schemeClr val="tx1"/>
                </a:solidFill>
                <a:cs typeface="Helvetica Light"/>
              </a:rPr>
            </a:br>
            <a:r>
              <a:rPr lang="en-US" sz="2000" dirty="0" smtClean="0">
                <a:solidFill>
                  <a:schemeClr val="tx1"/>
                </a:solidFill>
                <a:cs typeface="Helvetica Light"/>
              </a:rPr>
              <a:t>inome</a:t>
            </a:r>
          </a:p>
          <a:p>
            <a:endParaRPr lang="en-US" sz="2000" dirty="0">
              <a:solidFill>
                <a:schemeClr val="tx1"/>
              </a:solidFill>
              <a:cs typeface="Helvetica Light"/>
            </a:endParaRPr>
          </a:p>
          <a:p>
            <a:r>
              <a:rPr lang="en-US" sz="2000" dirty="0">
                <a:solidFill>
                  <a:schemeClr val="tx1"/>
                </a:solidFill>
                <a:cs typeface="Helvetica Light"/>
              </a:rPr>
              <a:t>@</a:t>
            </a:r>
            <a:r>
              <a:rPr lang="en-US" sz="2000" dirty="0" err="1">
                <a:solidFill>
                  <a:schemeClr val="tx1"/>
                </a:solidFill>
                <a:cs typeface="Helvetica Light"/>
              </a:rPr>
              <a:t>jim_adler</a:t>
            </a:r>
            <a:endParaRPr lang="en-US" sz="2000" dirty="0">
              <a:solidFill>
                <a:schemeClr val="tx1"/>
              </a:solidFill>
              <a:cs typeface="Helvetica Light"/>
            </a:endParaRPr>
          </a:p>
          <a:p>
            <a:r>
              <a:rPr lang="en-US" sz="2000" dirty="0">
                <a:solidFill>
                  <a:schemeClr val="tx1"/>
                </a:solidFill>
                <a:cs typeface="Helvetica Light"/>
                <a:hlinkClick r:id="rId8"/>
              </a:rPr>
              <a:t>http://jimadler.me</a:t>
            </a:r>
            <a:r>
              <a:rPr lang="en-US" sz="2000" dirty="0">
                <a:solidFill>
                  <a:schemeClr val="tx1"/>
                </a:solidFill>
                <a:cs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6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28658" y="2864731"/>
            <a:ext cx="1122176" cy="8210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81636" tIns="40818" rIns="81636" bIns="40818" rtlCol="0" anchor="ctr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cs typeface="Helvetica Light"/>
              </a:rPr>
              <a:t>Full Text</a:t>
            </a:r>
            <a:br>
              <a:rPr lang="en-US" dirty="0">
                <a:solidFill>
                  <a:srgbClr val="FFFFFF"/>
                </a:solidFill>
                <a:cs typeface="Helvetica Light"/>
              </a:rPr>
            </a:br>
            <a:r>
              <a:rPr lang="en-US" dirty="0">
                <a:solidFill>
                  <a:srgbClr val="FFFFFF"/>
                </a:solidFill>
                <a:cs typeface="Helvetica Light"/>
              </a:rPr>
              <a:t>Search</a:t>
            </a:r>
            <a:br>
              <a:rPr lang="en-US" dirty="0">
                <a:solidFill>
                  <a:srgbClr val="FFFFFF"/>
                </a:solidFill>
                <a:cs typeface="Helvetica Light"/>
              </a:rPr>
            </a:br>
            <a:r>
              <a:rPr lang="en-US" dirty="0">
                <a:solidFill>
                  <a:srgbClr val="FFFFFF"/>
                </a:solidFill>
                <a:cs typeface="Helvetica Light"/>
              </a:rPr>
              <a:t>Index</a:t>
            </a:r>
          </a:p>
          <a:p>
            <a:pPr algn="ctr"/>
            <a:endParaRPr lang="en-US" dirty="0">
              <a:solidFill>
                <a:srgbClr val="FFFFFF"/>
              </a:solidFill>
              <a:cs typeface="Helvetica Ligh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72683" y="581586"/>
            <a:ext cx="2104117" cy="1789185"/>
            <a:chOff x="3881756" y="878840"/>
            <a:chExt cx="2945764" cy="2703657"/>
          </a:xfrm>
        </p:grpSpPr>
        <p:grpSp>
          <p:nvGrpSpPr>
            <p:cNvPr id="18" name="Group 17"/>
            <p:cNvGrpSpPr/>
            <p:nvPr/>
          </p:nvGrpSpPr>
          <p:grpSpPr>
            <a:xfrm>
              <a:off x="3881756" y="878840"/>
              <a:ext cx="2945764" cy="2703657"/>
              <a:chOff x="3881756" y="878840"/>
              <a:chExt cx="2945764" cy="2703657"/>
            </a:xfrm>
          </p:grpSpPr>
          <p:sp>
            <p:nvSpPr>
              <p:cNvPr id="197" name="Freeform 16"/>
              <p:cNvSpPr>
                <a:spLocks/>
              </p:cNvSpPr>
              <p:nvPr/>
            </p:nvSpPr>
            <p:spPr bwMode="auto">
              <a:xfrm>
                <a:off x="4727083" y="919395"/>
                <a:ext cx="786562" cy="2620294"/>
              </a:xfrm>
              <a:custGeom>
                <a:avLst/>
                <a:gdLst>
                  <a:gd name="T0" fmla="*/ 540 w 696"/>
                  <a:gd name="T1" fmla="*/ 402 h 2326"/>
                  <a:gd name="T2" fmla="*/ 486 w 696"/>
                  <a:gd name="T3" fmla="*/ 310 h 2326"/>
                  <a:gd name="T4" fmla="*/ 430 w 696"/>
                  <a:gd name="T5" fmla="*/ 232 h 2326"/>
                  <a:gd name="T6" fmla="*/ 380 w 696"/>
                  <a:gd name="T7" fmla="*/ 180 h 2326"/>
                  <a:gd name="T8" fmla="*/ 292 w 696"/>
                  <a:gd name="T9" fmla="*/ 118 h 2326"/>
                  <a:gd name="T10" fmla="*/ 0 w 696"/>
                  <a:gd name="T11" fmla="*/ 0 h 2326"/>
                  <a:gd name="T12" fmla="*/ 88 w 696"/>
                  <a:gd name="T13" fmla="*/ 60 h 2326"/>
                  <a:gd name="T14" fmla="*/ 136 w 696"/>
                  <a:gd name="T15" fmla="*/ 106 h 2326"/>
                  <a:gd name="T16" fmla="*/ 194 w 696"/>
                  <a:gd name="T17" fmla="*/ 176 h 2326"/>
                  <a:gd name="T18" fmla="*/ 262 w 696"/>
                  <a:gd name="T19" fmla="*/ 288 h 2326"/>
                  <a:gd name="T20" fmla="*/ 328 w 696"/>
                  <a:gd name="T21" fmla="*/ 432 h 2326"/>
                  <a:gd name="T22" fmla="*/ 382 w 696"/>
                  <a:gd name="T23" fmla="*/ 598 h 2326"/>
                  <a:gd name="T24" fmla="*/ 408 w 696"/>
                  <a:gd name="T25" fmla="*/ 716 h 2326"/>
                  <a:gd name="T26" fmla="*/ 434 w 696"/>
                  <a:gd name="T27" fmla="*/ 876 h 2326"/>
                  <a:gd name="T28" fmla="*/ 450 w 696"/>
                  <a:gd name="T29" fmla="*/ 1046 h 2326"/>
                  <a:gd name="T30" fmla="*/ 452 w 696"/>
                  <a:gd name="T31" fmla="*/ 1164 h 2326"/>
                  <a:gd name="T32" fmla="*/ 446 w 696"/>
                  <a:gd name="T33" fmla="*/ 1338 h 2326"/>
                  <a:gd name="T34" fmla="*/ 428 w 696"/>
                  <a:gd name="T35" fmla="*/ 1504 h 2326"/>
                  <a:gd name="T36" fmla="*/ 408 w 696"/>
                  <a:gd name="T37" fmla="*/ 1610 h 2326"/>
                  <a:gd name="T38" fmla="*/ 364 w 696"/>
                  <a:gd name="T39" fmla="*/ 1786 h 2326"/>
                  <a:gd name="T40" fmla="*/ 308 w 696"/>
                  <a:gd name="T41" fmla="*/ 1944 h 2326"/>
                  <a:gd name="T42" fmla="*/ 262 w 696"/>
                  <a:gd name="T43" fmla="*/ 2038 h 2326"/>
                  <a:gd name="T44" fmla="*/ 174 w 696"/>
                  <a:gd name="T45" fmla="*/ 2174 h 2326"/>
                  <a:gd name="T46" fmla="*/ 116 w 696"/>
                  <a:gd name="T47" fmla="*/ 2240 h 2326"/>
                  <a:gd name="T48" fmla="*/ 60 w 696"/>
                  <a:gd name="T49" fmla="*/ 2290 h 2326"/>
                  <a:gd name="T50" fmla="*/ 236 w 696"/>
                  <a:gd name="T51" fmla="*/ 2232 h 2326"/>
                  <a:gd name="T52" fmla="*/ 322 w 696"/>
                  <a:gd name="T53" fmla="*/ 2192 h 2326"/>
                  <a:gd name="T54" fmla="*/ 408 w 696"/>
                  <a:gd name="T55" fmla="*/ 2118 h 2326"/>
                  <a:gd name="T56" fmla="*/ 450 w 696"/>
                  <a:gd name="T57" fmla="*/ 2070 h 2326"/>
                  <a:gd name="T58" fmla="*/ 506 w 696"/>
                  <a:gd name="T59" fmla="*/ 1988 h 2326"/>
                  <a:gd name="T60" fmla="*/ 556 w 696"/>
                  <a:gd name="T61" fmla="*/ 1892 h 2326"/>
                  <a:gd name="T62" fmla="*/ 586 w 696"/>
                  <a:gd name="T63" fmla="*/ 1816 h 2326"/>
                  <a:gd name="T64" fmla="*/ 626 w 696"/>
                  <a:gd name="T65" fmla="*/ 1694 h 2326"/>
                  <a:gd name="T66" fmla="*/ 658 w 696"/>
                  <a:gd name="T67" fmla="*/ 1560 h 2326"/>
                  <a:gd name="T68" fmla="*/ 682 w 696"/>
                  <a:gd name="T69" fmla="*/ 1418 h 2326"/>
                  <a:gd name="T70" fmla="*/ 694 w 696"/>
                  <a:gd name="T71" fmla="*/ 1266 h 2326"/>
                  <a:gd name="T72" fmla="*/ 696 w 696"/>
                  <a:gd name="T73" fmla="*/ 1164 h 2326"/>
                  <a:gd name="T74" fmla="*/ 690 w 696"/>
                  <a:gd name="T75" fmla="*/ 1008 h 2326"/>
                  <a:gd name="T76" fmla="*/ 674 w 696"/>
                  <a:gd name="T77" fmla="*/ 860 h 2326"/>
                  <a:gd name="T78" fmla="*/ 648 w 696"/>
                  <a:gd name="T79" fmla="*/ 720 h 2326"/>
                  <a:gd name="T80" fmla="*/ 614 w 696"/>
                  <a:gd name="T81" fmla="*/ 590 h 2326"/>
                  <a:gd name="T82" fmla="*/ 572 w 696"/>
                  <a:gd name="T83" fmla="*/ 472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96" h="2326">
                    <a:moveTo>
                      <a:pt x="556" y="436"/>
                    </a:moveTo>
                    <a:lnTo>
                      <a:pt x="556" y="436"/>
                    </a:lnTo>
                    <a:lnTo>
                      <a:pt x="540" y="402"/>
                    </a:lnTo>
                    <a:lnTo>
                      <a:pt x="522" y="370"/>
                    </a:lnTo>
                    <a:lnTo>
                      <a:pt x="504" y="338"/>
                    </a:lnTo>
                    <a:lnTo>
                      <a:pt x="486" y="310"/>
                    </a:lnTo>
                    <a:lnTo>
                      <a:pt x="468" y="282"/>
                    </a:lnTo>
                    <a:lnTo>
                      <a:pt x="450" y="256"/>
                    </a:lnTo>
                    <a:lnTo>
                      <a:pt x="430" y="232"/>
                    </a:lnTo>
                    <a:lnTo>
                      <a:pt x="408" y="208"/>
                    </a:lnTo>
                    <a:lnTo>
                      <a:pt x="408" y="208"/>
                    </a:lnTo>
                    <a:lnTo>
                      <a:pt x="380" y="180"/>
                    </a:lnTo>
                    <a:lnTo>
                      <a:pt x="352" y="156"/>
                    </a:lnTo>
                    <a:lnTo>
                      <a:pt x="322" y="134"/>
                    </a:lnTo>
                    <a:lnTo>
                      <a:pt x="292" y="118"/>
                    </a:lnTo>
                    <a:lnTo>
                      <a:pt x="236" y="9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6"/>
                    </a:lnTo>
                    <a:lnTo>
                      <a:pt x="60" y="38"/>
                    </a:lnTo>
                    <a:lnTo>
                      <a:pt x="88" y="60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36" y="106"/>
                    </a:lnTo>
                    <a:lnTo>
                      <a:pt x="156" y="128"/>
                    </a:lnTo>
                    <a:lnTo>
                      <a:pt x="174" y="152"/>
                    </a:lnTo>
                    <a:lnTo>
                      <a:pt x="194" y="176"/>
                    </a:lnTo>
                    <a:lnTo>
                      <a:pt x="230" y="230"/>
                    </a:lnTo>
                    <a:lnTo>
                      <a:pt x="262" y="288"/>
                    </a:lnTo>
                    <a:lnTo>
                      <a:pt x="262" y="288"/>
                    </a:lnTo>
                    <a:lnTo>
                      <a:pt x="286" y="334"/>
                    </a:lnTo>
                    <a:lnTo>
                      <a:pt x="308" y="382"/>
                    </a:lnTo>
                    <a:lnTo>
                      <a:pt x="328" y="432"/>
                    </a:lnTo>
                    <a:lnTo>
                      <a:pt x="348" y="486"/>
                    </a:lnTo>
                    <a:lnTo>
                      <a:pt x="364" y="540"/>
                    </a:lnTo>
                    <a:lnTo>
                      <a:pt x="382" y="598"/>
                    </a:lnTo>
                    <a:lnTo>
                      <a:pt x="396" y="656"/>
                    </a:lnTo>
                    <a:lnTo>
                      <a:pt x="408" y="716"/>
                    </a:lnTo>
                    <a:lnTo>
                      <a:pt x="408" y="716"/>
                    </a:lnTo>
                    <a:lnTo>
                      <a:pt x="418" y="768"/>
                    </a:lnTo>
                    <a:lnTo>
                      <a:pt x="428" y="822"/>
                    </a:lnTo>
                    <a:lnTo>
                      <a:pt x="434" y="876"/>
                    </a:lnTo>
                    <a:lnTo>
                      <a:pt x="440" y="932"/>
                    </a:lnTo>
                    <a:lnTo>
                      <a:pt x="446" y="988"/>
                    </a:lnTo>
                    <a:lnTo>
                      <a:pt x="450" y="1046"/>
                    </a:lnTo>
                    <a:lnTo>
                      <a:pt x="452" y="1104"/>
                    </a:lnTo>
                    <a:lnTo>
                      <a:pt x="452" y="1164"/>
                    </a:lnTo>
                    <a:lnTo>
                      <a:pt x="452" y="1164"/>
                    </a:lnTo>
                    <a:lnTo>
                      <a:pt x="452" y="1222"/>
                    </a:lnTo>
                    <a:lnTo>
                      <a:pt x="450" y="1280"/>
                    </a:lnTo>
                    <a:lnTo>
                      <a:pt x="446" y="1338"/>
                    </a:lnTo>
                    <a:lnTo>
                      <a:pt x="440" y="1394"/>
                    </a:lnTo>
                    <a:lnTo>
                      <a:pt x="434" y="1450"/>
                    </a:lnTo>
                    <a:lnTo>
                      <a:pt x="428" y="1504"/>
                    </a:lnTo>
                    <a:lnTo>
                      <a:pt x="418" y="1558"/>
                    </a:lnTo>
                    <a:lnTo>
                      <a:pt x="408" y="1610"/>
                    </a:lnTo>
                    <a:lnTo>
                      <a:pt x="408" y="1610"/>
                    </a:lnTo>
                    <a:lnTo>
                      <a:pt x="396" y="1670"/>
                    </a:lnTo>
                    <a:lnTo>
                      <a:pt x="382" y="1728"/>
                    </a:lnTo>
                    <a:lnTo>
                      <a:pt x="364" y="1786"/>
                    </a:lnTo>
                    <a:lnTo>
                      <a:pt x="348" y="1840"/>
                    </a:lnTo>
                    <a:lnTo>
                      <a:pt x="328" y="1894"/>
                    </a:lnTo>
                    <a:lnTo>
                      <a:pt x="308" y="1944"/>
                    </a:lnTo>
                    <a:lnTo>
                      <a:pt x="286" y="1992"/>
                    </a:lnTo>
                    <a:lnTo>
                      <a:pt x="262" y="2038"/>
                    </a:lnTo>
                    <a:lnTo>
                      <a:pt x="262" y="2038"/>
                    </a:lnTo>
                    <a:lnTo>
                      <a:pt x="230" y="2096"/>
                    </a:lnTo>
                    <a:lnTo>
                      <a:pt x="194" y="2150"/>
                    </a:lnTo>
                    <a:lnTo>
                      <a:pt x="174" y="2174"/>
                    </a:lnTo>
                    <a:lnTo>
                      <a:pt x="156" y="2198"/>
                    </a:lnTo>
                    <a:lnTo>
                      <a:pt x="136" y="2220"/>
                    </a:lnTo>
                    <a:lnTo>
                      <a:pt x="116" y="2240"/>
                    </a:lnTo>
                    <a:lnTo>
                      <a:pt x="116" y="2240"/>
                    </a:lnTo>
                    <a:lnTo>
                      <a:pt x="88" y="2266"/>
                    </a:lnTo>
                    <a:lnTo>
                      <a:pt x="60" y="2290"/>
                    </a:lnTo>
                    <a:lnTo>
                      <a:pt x="30" y="2310"/>
                    </a:lnTo>
                    <a:lnTo>
                      <a:pt x="0" y="2326"/>
                    </a:lnTo>
                    <a:lnTo>
                      <a:pt x="236" y="2232"/>
                    </a:lnTo>
                    <a:lnTo>
                      <a:pt x="292" y="2208"/>
                    </a:lnTo>
                    <a:lnTo>
                      <a:pt x="292" y="2208"/>
                    </a:lnTo>
                    <a:lnTo>
                      <a:pt x="322" y="2192"/>
                    </a:lnTo>
                    <a:lnTo>
                      <a:pt x="352" y="2170"/>
                    </a:lnTo>
                    <a:lnTo>
                      <a:pt x="380" y="2146"/>
                    </a:lnTo>
                    <a:lnTo>
                      <a:pt x="408" y="2118"/>
                    </a:lnTo>
                    <a:lnTo>
                      <a:pt x="408" y="2118"/>
                    </a:lnTo>
                    <a:lnTo>
                      <a:pt x="430" y="2094"/>
                    </a:lnTo>
                    <a:lnTo>
                      <a:pt x="450" y="2070"/>
                    </a:lnTo>
                    <a:lnTo>
                      <a:pt x="468" y="2044"/>
                    </a:lnTo>
                    <a:lnTo>
                      <a:pt x="486" y="2016"/>
                    </a:lnTo>
                    <a:lnTo>
                      <a:pt x="506" y="1988"/>
                    </a:lnTo>
                    <a:lnTo>
                      <a:pt x="522" y="1956"/>
                    </a:lnTo>
                    <a:lnTo>
                      <a:pt x="540" y="1924"/>
                    </a:lnTo>
                    <a:lnTo>
                      <a:pt x="556" y="1892"/>
                    </a:lnTo>
                    <a:lnTo>
                      <a:pt x="556" y="1892"/>
                    </a:lnTo>
                    <a:lnTo>
                      <a:pt x="572" y="1854"/>
                    </a:lnTo>
                    <a:lnTo>
                      <a:pt x="586" y="1816"/>
                    </a:lnTo>
                    <a:lnTo>
                      <a:pt x="600" y="1776"/>
                    </a:lnTo>
                    <a:lnTo>
                      <a:pt x="614" y="1736"/>
                    </a:lnTo>
                    <a:lnTo>
                      <a:pt x="626" y="1694"/>
                    </a:lnTo>
                    <a:lnTo>
                      <a:pt x="638" y="1650"/>
                    </a:lnTo>
                    <a:lnTo>
                      <a:pt x="648" y="1606"/>
                    </a:lnTo>
                    <a:lnTo>
                      <a:pt x="658" y="1560"/>
                    </a:lnTo>
                    <a:lnTo>
                      <a:pt x="668" y="1514"/>
                    </a:lnTo>
                    <a:lnTo>
                      <a:pt x="674" y="1466"/>
                    </a:lnTo>
                    <a:lnTo>
                      <a:pt x="682" y="1418"/>
                    </a:lnTo>
                    <a:lnTo>
                      <a:pt x="686" y="1368"/>
                    </a:lnTo>
                    <a:lnTo>
                      <a:pt x="690" y="1318"/>
                    </a:lnTo>
                    <a:lnTo>
                      <a:pt x="694" y="1266"/>
                    </a:lnTo>
                    <a:lnTo>
                      <a:pt x="696" y="1216"/>
                    </a:lnTo>
                    <a:lnTo>
                      <a:pt x="696" y="1164"/>
                    </a:lnTo>
                    <a:lnTo>
                      <a:pt x="696" y="1164"/>
                    </a:lnTo>
                    <a:lnTo>
                      <a:pt x="696" y="1110"/>
                    </a:lnTo>
                    <a:lnTo>
                      <a:pt x="694" y="1060"/>
                    </a:lnTo>
                    <a:lnTo>
                      <a:pt x="690" y="1008"/>
                    </a:lnTo>
                    <a:lnTo>
                      <a:pt x="686" y="958"/>
                    </a:lnTo>
                    <a:lnTo>
                      <a:pt x="682" y="908"/>
                    </a:lnTo>
                    <a:lnTo>
                      <a:pt x="674" y="860"/>
                    </a:lnTo>
                    <a:lnTo>
                      <a:pt x="668" y="812"/>
                    </a:lnTo>
                    <a:lnTo>
                      <a:pt x="658" y="766"/>
                    </a:lnTo>
                    <a:lnTo>
                      <a:pt x="648" y="720"/>
                    </a:lnTo>
                    <a:lnTo>
                      <a:pt x="638" y="676"/>
                    </a:lnTo>
                    <a:lnTo>
                      <a:pt x="626" y="632"/>
                    </a:lnTo>
                    <a:lnTo>
                      <a:pt x="614" y="590"/>
                    </a:lnTo>
                    <a:lnTo>
                      <a:pt x="600" y="550"/>
                    </a:lnTo>
                    <a:lnTo>
                      <a:pt x="586" y="510"/>
                    </a:lnTo>
                    <a:lnTo>
                      <a:pt x="572" y="472"/>
                    </a:lnTo>
                    <a:lnTo>
                      <a:pt x="556" y="436"/>
                    </a:lnTo>
                    <a:lnTo>
                      <a:pt x="556" y="43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Freeform 13"/>
              <p:cNvSpPr>
                <a:spLocks/>
              </p:cNvSpPr>
              <p:nvPr/>
            </p:nvSpPr>
            <p:spPr bwMode="auto">
              <a:xfrm>
                <a:off x="5685649" y="1313679"/>
                <a:ext cx="628345" cy="1831728"/>
              </a:xfrm>
              <a:custGeom>
                <a:avLst/>
                <a:gdLst>
                  <a:gd name="T0" fmla="*/ 414 w 556"/>
                  <a:gd name="T1" fmla="*/ 238 h 1626"/>
                  <a:gd name="T2" fmla="*/ 372 w 556"/>
                  <a:gd name="T3" fmla="*/ 182 h 1626"/>
                  <a:gd name="T4" fmla="*/ 340 w 556"/>
                  <a:gd name="T5" fmla="*/ 152 h 1626"/>
                  <a:gd name="T6" fmla="*/ 308 w 556"/>
                  <a:gd name="T7" fmla="*/ 128 h 1626"/>
                  <a:gd name="T8" fmla="*/ 246 w 556"/>
                  <a:gd name="T9" fmla="*/ 100 h 1626"/>
                  <a:gd name="T10" fmla="*/ 0 w 556"/>
                  <a:gd name="T11" fmla="*/ 0 h 1626"/>
                  <a:gd name="T12" fmla="*/ 32 w 556"/>
                  <a:gd name="T13" fmla="*/ 20 h 1626"/>
                  <a:gd name="T14" fmla="*/ 94 w 556"/>
                  <a:gd name="T15" fmla="*/ 74 h 1626"/>
                  <a:gd name="T16" fmla="*/ 122 w 556"/>
                  <a:gd name="T17" fmla="*/ 108 h 1626"/>
                  <a:gd name="T18" fmla="*/ 166 w 556"/>
                  <a:gd name="T19" fmla="*/ 176 h 1626"/>
                  <a:gd name="T20" fmla="*/ 206 w 556"/>
                  <a:gd name="T21" fmla="*/ 252 h 1626"/>
                  <a:gd name="T22" fmla="*/ 240 w 556"/>
                  <a:gd name="T23" fmla="*/ 340 h 1626"/>
                  <a:gd name="T24" fmla="*/ 268 w 556"/>
                  <a:gd name="T25" fmla="*/ 436 h 1626"/>
                  <a:gd name="T26" fmla="*/ 278 w 556"/>
                  <a:gd name="T27" fmla="*/ 478 h 1626"/>
                  <a:gd name="T28" fmla="*/ 294 w 556"/>
                  <a:gd name="T29" fmla="*/ 570 h 1626"/>
                  <a:gd name="T30" fmla="*/ 306 w 556"/>
                  <a:gd name="T31" fmla="*/ 664 h 1626"/>
                  <a:gd name="T32" fmla="*/ 312 w 556"/>
                  <a:gd name="T33" fmla="*/ 762 h 1626"/>
                  <a:gd name="T34" fmla="*/ 312 w 556"/>
                  <a:gd name="T35" fmla="*/ 814 h 1626"/>
                  <a:gd name="T36" fmla="*/ 310 w 556"/>
                  <a:gd name="T37" fmla="*/ 914 h 1626"/>
                  <a:gd name="T38" fmla="*/ 302 w 556"/>
                  <a:gd name="T39" fmla="*/ 1010 h 1626"/>
                  <a:gd name="T40" fmla="*/ 288 w 556"/>
                  <a:gd name="T41" fmla="*/ 1102 h 1626"/>
                  <a:gd name="T42" fmla="*/ 268 w 556"/>
                  <a:gd name="T43" fmla="*/ 1190 h 1626"/>
                  <a:gd name="T44" fmla="*/ 254 w 556"/>
                  <a:gd name="T45" fmla="*/ 1240 h 1626"/>
                  <a:gd name="T46" fmla="*/ 224 w 556"/>
                  <a:gd name="T47" fmla="*/ 1330 h 1626"/>
                  <a:gd name="T48" fmla="*/ 186 w 556"/>
                  <a:gd name="T49" fmla="*/ 1414 h 1626"/>
                  <a:gd name="T50" fmla="*/ 144 w 556"/>
                  <a:gd name="T51" fmla="*/ 1486 h 1626"/>
                  <a:gd name="T52" fmla="*/ 122 w 556"/>
                  <a:gd name="T53" fmla="*/ 1518 h 1626"/>
                  <a:gd name="T54" fmla="*/ 64 w 556"/>
                  <a:gd name="T55" fmla="*/ 1580 h 1626"/>
                  <a:gd name="T56" fmla="*/ 16 w 556"/>
                  <a:gd name="T57" fmla="*/ 1616 h 1626"/>
                  <a:gd name="T58" fmla="*/ 246 w 556"/>
                  <a:gd name="T59" fmla="*/ 1526 h 1626"/>
                  <a:gd name="T60" fmla="*/ 292 w 556"/>
                  <a:gd name="T61" fmla="*/ 1508 h 1626"/>
                  <a:gd name="T62" fmla="*/ 324 w 556"/>
                  <a:gd name="T63" fmla="*/ 1486 h 1626"/>
                  <a:gd name="T64" fmla="*/ 356 w 556"/>
                  <a:gd name="T65" fmla="*/ 1460 h 1626"/>
                  <a:gd name="T66" fmla="*/ 386 w 556"/>
                  <a:gd name="T67" fmla="*/ 1426 h 1626"/>
                  <a:gd name="T68" fmla="*/ 414 w 556"/>
                  <a:gd name="T69" fmla="*/ 1388 h 1626"/>
                  <a:gd name="T70" fmla="*/ 446 w 556"/>
                  <a:gd name="T71" fmla="*/ 1334 h 1626"/>
                  <a:gd name="T72" fmla="*/ 472 w 556"/>
                  <a:gd name="T73" fmla="*/ 1276 h 1626"/>
                  <a:gd name="T74" fmla="*/ 498 w 556"/>
                  <a:gd name="T75" fmla="*/ 1210 h 1626"/>
                  <a:gd name="T76" fmla="*/ 518 w 556"/>
                  <a:gd name="T77" fmla="*/ 1138 h 1626"/>
                  <a:gd name="T78" fmla="*/ 534 w 556"/>
                  <a:gd name="T79" fmla="*/ 1064 h 1626"/>
                  <a:gd name="T80" fmla="*/ 546 w 556"/>
                  <a:gd name="T81" fmla="*/ 984 h 1626"/>
                  <a:gd name="T82" fmla="*/ 554 w 556"/>
                  <a:gd name="T83" fmla="*/ 900 h 1626"/>
                  <a:gd name="T84" fmla="*/ 556 w 556"/>
                  <a:gd name="T85" fmla="*/ 814 h 1626"/>
                  <a:gd name="T86" fmla="*/ 556 w 556"/>
                  <a:gd name="T87" fmla="*/ 770 h 1626"/>
                  <a:gd name="T88" fmla="*/ 552 w 556"/>
                  <a:gd name="T89" fmla="*/ 684 h 1626"/>
                  <a:gd name="T90" fmla="*/ 542 w 556"/>
                  <a:gd name="T91" fmla="*/ 602 h 1626"/>
                  <a:gd name="T92" fmla="*/ 526 w 556"/>
                  <a:gd name="T93" fmla="*/ 524 h 1626"/>
                  <a:gd name="T94" fmla="*/ 508 w 556"/>
                  <a:gd name="T95" fmla="*/ 452 h 1626"/>
                  <a:gd name="T96" fmla="*/ 486 w 556"/>
                  <a:gd name="T97" fmla="*/ 384 h 1626"/>
                  <a:gd name="T98" fmla="*/ 460 w 556"/>
                  <a:gd name="T99" fmla="*/ 320 h 1626"/>
                  <a:gd name="T100" fmla="*/ 430 w 556"/>
                  <a:gd name="T101" fmla="*/ 264 h 1626"/>
                  <a:gd name="T102" fmla="*/ 414 w 556"/>
                  <a:gd name="T103" fmla="*/ 238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6" h="1626">
                    <a:moveTo>
                      <a:pt x="414" y="238"/>
                    </a:moveTo>
                    <a:lnTo>
                      <a:pt x="414" y="238"/>
                    </a:lnTo>
                    <a:lnTo>
                      <a:pt x="386" y="200"/>
                    </a:lnTo>
                    <a:lnTo>
                      <a:pt x="372" y="182"/>
                    </a:lnTo>
                    <a:lnTo>
                      <a:pt x="356" y="166"/>
                    </a:lnTo>
                    <a:lnTo>
                      <a:pt x="340" y="152"/>
                    </a:lnTo>
                    <a:lnTo>
                      <a:pt x="324" y="140"/>
                    </a:lnTo>
                    <a:lnTo>
                      <a:pt x="308" y="128"/>
                    </a:lnTo>
                    <a:lnTo>
                      <a:pt x="290" y="118"/>
                    </a:lnTo>
                    <a:lnTo>
                      <a:pt x="246" y="1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10"/>
                    </a:lnTo>
                    <a:lnTo>
                      <a:pt x="32" y="20"/>
                    </a:lnTo>
                    <a:lnTo>
                      <a:pt x="64" y="46"/>
                    </a:lnTo>
                    <a:lnTo>
                      <a:pt x="94" y="74"/>
                    </a:lnTo>
                    <a:lnTo>
                      <a:pt x="122" y="108"/>
                    </a:lnTo>
                    <a:lnTo>
                      <a:pt x="122" y="108"/>
                    </a:lnTo>
                    <a:lnTo>
                      <a:pt x="144" y="140"/>
                    </a:lnTo>
                    <a:lnTo>
                      <a:pt x="166" y="176"/>
                    </a:lnTo>
                    <a:lnTo>
                      <a:pt x="186" y="212"/>
                    </a:lnTo>
                    <a:lnTo>
                      <a:pt x="206" y="252"/>
                    </a:lnTo>
                    <a:lnTo>
                      <a:pt x="224" y="296"/>
                    </a:lnTo>
                    <a:lnTo>
                      <a:pt x="240" y="340"/>
                    </a:lnTo>
                    <a:lnTo>
                      <a:pt x="254" y="386"/>
                    </a:lnTo>
                    <a:lnTo>
                      <a:pt x="268" y="436"/>
                    </a:lnTo>
                    <a:lnTo>
                      <a:pt x="268" y="436"/>
                    </a:lnTo>
                    <a:lnTo>
                      <a:pt x="278" y="478"/>
                    </a:lnTo>
                    <a:lnTo>
                      <a:pt x="288" y="524"/>
                    </a:lnTo>
                    <a:lnTo>
                      <a:pt x="294" y="570"/>
                    </a:lnTo>
                    <a:lnTo>
                      <a:pt x="302" y="616"/>
                    </a:lnTo>
                    <a:lnTo>
                      <a:pt x="306" y="664"/>
                    </a:lnTo>
                    <a:lnTo>
                      <a:pt x="310" y="712"/>
                    </a:lnTo>
                    <a:lnTo>
                      <a:pt x="312" y="762"/>
                    </a:lnTo>
                    <a:lnTo>
                      <a:pt x="312" y="814"/>
                    </a:lnTo>
                    <a:lnTo>
                      <a:pt x="312" y="814"/>
                    </a:lnTo>
                    <a:lnTo>
                      <a:pt x="312" y="864"/>
                    </a:lnTo>
                    <a:lnTo>
                      <a:pt x="310" y="914"/>
                    </a:lnTo>
                    <a:lnTo>
                      <a:pt x="306" y="962"/>
                    </a:lnTo>
                    <a:lnTo>
                      <a:pt x="302" y="1010"/>
                    </a:lnTo>
                    <a:lnTo>
                      <a:pt x="294" y="1056"/>
                    </a:lnTo>
                    <a:lnTo>
                      <a:pt x="288" y="1102"/>
                    </a:lnTo>
                    <a:lnTo>
                      <a:pt x="278" y="1148"/>
                    </a:lnTo>
                    <a:lnTo>
                      <a:pt x="268" y="1190"/>
                    </a:lnTo>
                    <a:lnTo>
                      <a:pt x="268" y="1190"/>
                    </a:lnTo>
                    <a:lnTo>
                      <a:pt x="254" y="1240"/>
                    </a:lnTo>
                    <a:lnTo>
                      <a:pt x="240" y="1286"/>
                    </a:lnTo>
                    <a:lnTo>
                      <a:pt x="224" y="1330"/>
                    </a:lnTo>
                    <a:lnTo>
                      <a:pt x="206" y="1374"/>
                    </a:lnTo>
                    <a:lnTo>
                      <a:pt x="186" y="1414"/>
                    </a:lnTo>
                    <a:lnTo>
                      <a:pt x="166" y="1450"/>
                    </a:lnTo>
                    <a:lnTo>
                      <a:pt x="144" y="1486"/>
                    </a:lnTo>
                    <a:lnTo>
                      <a:pt x="122" y="1518"/>
                    </a:lnTo>
                    <a:lnTo>
                      <a:pt x="122" y="1518"/>
                    </a:lnTo>
                    <a:lnTo>
                      <a:pt x="94" y="1552"/>
                    </a:lnTo>
                    <a:lnTo>
                      <a:pt x="64" y="1580"/>
                    </a:lnTo>
                    <a:lnTo>
                      <a:pt x="32" y="1606"/>
                    </a:lnTo>
                    <a:lnTo>
                      <a:pt x="16" y="1616"/>
                    </a:lnTo>
                    <a:lnTo>
                      <a:pt x="0" y="1626"/>
                    </a:lnTo>
                    <a:lnTo>
                      <a:pt x="246" y="1526"/>
                    </a:lnTo>
                    <a:lnTo>
                      <a:pt x="292" y="1508"/>
                    </a:lnTo>
                    <a:lnTo>
                      <a:pt x="292" y="1508"/>
                    </a:lnTo>
                    <a:lnTo>
                      <a:pt x="308" y="1498"/>
                    </a:lnTo>
                    <a:lnTo>
                      <a:pt x="324" y="1486"/>
                    </a:lnTo>
                    <a:lnTo>
                      <a:pt x="340" y="1474"/>
                    </a:lnTo>
                    <a:lnTo>
                      <a:pt x="356" y="1460"/>
                    </a:lnTo>
                    <a:lnTo>
                      <a:pt x="372" y="1444"/>
                    </a:lnTo>
                    <a:lnTo>
                      <a:pt x="386" y="1426"/>
                    </a:lnTo>
                    <a:lnTo>
                      <a:pt x="414" y="1388"/>
                    </a:lnTo>
                    <a:lnTo>
                      <a:pt x="414" y="1388"/>
                    </a:lnTo>
                    <a:lnTo>
                      <a:pt x="430" y="1362"/>
                    </a:lnTo>
                    <a:lnTo>
                      <a:pt x="446" y="1334"/>
                    </a:lnTo>
                    <a:lnTo>
                      <a:pt x="460" y="1306"/>
                    </a:lnTo>
                    <a:lnTo>
                      <a:pt x="472" y="1276"/>
                    </a:lnTo>
                    <a:lnTo>
                      <a:pt x="486" y="1244"/>
                    </a:lnTo>
                    <a:lnTo>
                      <a:pt x="498" y="1210"/>
                    </a:lnTo>
                    <a:lnTo>
                      <a:pt x="508" y="1174"/>
                    </a:lnTo>
                    <a:lnTo>
                      <a:pt x="518" y="1138"/>
                    </a:lnTo>
                    <a:lnTo>
                      <a:pt x="526" y="1102"/>
                    </a:lnTo>
                    <a:lnTo>
                      <a:pt x="534" y="1064"/>
                    </a:lnTo>
                    <a:lnTo>
                      <a:pt x="542" y="1024"/>
                    </a:lnTo>
                    <a:lnTo>
                      <a:pt x="546" y="984"/>
                    </a:lnTo>
                    <a:lnTo>
                      <a:pt x="552" y="942"/>
                    </a:lnTo>
                    <a:lnTo>
                      <a:pt x="554" y="900"/>
                    </a:lnTo>
                    <a:lnTo>
                      <a:pt x="556" y="856"/>
                    </a:lnTo>
                    <a:lnTo>
                      <a:pt x="556" y="814"/>
                    </a:lnTo>
                    <a:lnTo>
                      <a:pt x="556" y="814"/>
                    </a:lnTo>
                    <a:lnTo>
                      <a:pt x="556" y="770"/>
                    </a:lnTo>
                    <a:lnTo>
                      <a:pt x="554" y="726"/>
                    </a:lnTo>
                    <a:lnTo>
                      <a:pt x="552" y="684"/>
                    </a:lnTo>
                    <a:lnTo>
                      <a:pt x="546" y="642"/>
                    </a:lnTo>
                    <a:lnTo>
                      <a:pt x="542" y="602"/>
                    </a:lnTo>
                    <a:lnTo>
                      <a:pt x="534" y="562"/>
                    </a:lnTo>
                    <a:lnTo>
                      <a:pt x="526" y="524"/>
                    </a:lnTo>
                    <a:lnTo>
                      <a:pt x="518" y="488"/>
                    </a:lnTo>
                    <a:lnTo>
                      <a:pt x="508" y="452"/>
                    </a:lnTo>
                    <a:lnTo>
                      <a:pt x="498" y="416"/>
                    </a:lnTo>
                    <a:lnTo>
                      <a:pt x="486" y="384"/>
                    </a:lnTo>
                    <a:lnTo>
                      <a:pt x="472" y="352"/>
                    </a:lnTo>
                    <a:lnTo>
                      <a:pt x="460" y="320"/>
                    </a:lnTo>
                    <a:lnTo>
                      <a:pt x="446" y="292"/>
                    </a:lnTo>
                    <a:lnTo>
                      <a:pt x="430" y="264"/>
                    </a:lnTo>
                    <a:lnTo>
                      <a:pt x="414" y="238"/>
                    </a:lnTo>
                    <a:lnTo>
                      <a:pt x="414" y="238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5"/>
              <p:cNvSpPr>
                <a:spLocks/>
              </p:cNvSpPr>
              <p:nvPr/>
            </p:nvSpPr>
            <p:spPr bwMode="auto">
              <a:xfrm>
                <a:off x="5043742" y="1052325"/>
                <a:ext cx="732317" cy="2354435"/>
              </a:xfrm>
              <a:custGeom>
                <a:avLst/>
                <a:gdLst>
                  <a:gd name="T0" fmla="*/ 556 w 648"/>
                  <a:gd name="T1" fmla="*/ 478 h 2090"/>
                  <a:gd name="T2" fmla="*/ 524 w 648"/>
                  <a:gd name="T3" fmla="*/ 400 h 2090"/>
                  <a:gd name="T4" fmla="*/ 490 w 648"/>
                  <a:gd name="T5" fmla="*/ 332 h 2090"/>
                  <a:gd name="T6" fmla="*/ 450 w 648"/>
                  <a:gd name="T7" fmla="*/ 268 h 2090"/>
                  <a:gd name="T8" fmla="*/ 410 w 648"/>
                  <a:gd name="T9" fmla="*/ 214 h 2090"/>
                  <a:gd name="T10" fmla="*/ 380 w 648"/>
                  <a:gd name="T11" fmla="*/ 184 h 2090"/>
                  <a:gd name="T12" fmla="*/ 322 w 648"/>
                  <a:gd name="T13" fmla="*/ 134 h 2090"/>
                  <a:gd name="T14" fmla="*/ 238 w 648"/>
                  <a:gd name="T15" fmla="*/ 94 h 2090"/>
                  <a:gd name="T16" fmla="*/ 0 w 648"/>
                  <a:gd name="T17" fmla="*/ 0 h 2090"/>
                  <a:gd name="T18" fmla="*/ 60 w 648"/>
                  <a:gd name="T19" fmla="*/ 38 h 2090"/>
                  <a:gd name="T20" fmla="*/ 116 w 648"/>
                  <a:gd name="T21" fmla="*/ 90 h 2090"/>
                  <a:gd name="T22" fmla="*/ 138 w 648"/>
                  <a:gd name="T23" fmla="*/ 114 h 2090"/>
                  <a:gd name="T24" fmla="*/ 176 w 648"/>
                  <a:gd name="T25" fmla="*/ 164 h 2090"/>
                  <a:gd name="T26" fmla="*/ 212 w 648"/>
                  <a:gd name="T27" fmla="*/ 220 h 2090"/>
                  <a:gd name="T28" fmla="*/ 248 w 648"/>
                  <a:gd name="T29" fmla="*/ 284 h 2090"/>
                  <a:gd name="T30" fmla="*/ 264 w 648"/>
                  <a:gd name="T31" fmla="*/ 318 h 2090"/>
                  <a:gd name="T32" fmla="*/ 294 w 648"/>
                  <a:gd name="T33" fmla="*/ 392 h 2090"/>
                  <a:gd name="T34" fmla="*/ 322 w 648"/>
                  <a:gd name="T35" fmla="*/ 472 h 2090"/>
                  <a:gd name="T36" fmla="*/ 346 w 648"/>
                  <a:gd name="T37" fmla="*/ 558 h 2090"/>
                  <a:gd name="T38" fmla="*/ 366 w 648"/>
                  <a:gd name="T39" fmla="*/ 648 h 2090"/>
                  <a:gd name="T40" fmla="*/ 382 w 648"/>
                  <a:gd name="T41" fmla="*/ 742 h 2090"/>
                  <a:gd name="T42" fmla="*/ 394 w 648"/>
                  <a:gd name="T43" fmla="*/ 840 h 2090"/>
                  <a:gd name="T44" fmla="*/ 402 w 648"/>
                  <a:gd name="T45" fmla="*/ 942 h 2090"/>
                  <a:gd name="T46" fmla="*/ 404 w 648"/>
                  <a:gd name="T47" fmla="*/ 1046 h 2090"/>
                  <a:gd name="T48" fmla="*/ 404 w 648"/>
                  <a:gd name="T49" fmla="*/ 1098 h 2090"/>
                  <a:gd name="T50" fmla="*/ 398 w 648"/>
                  <a:gd name="T51" fmla="*/ 1200 h 2090"/>
                  <a:gd name="T52" fmla="*/ 390 w 648"/>
                  <a:gd name="T53" fmla="*/ 1300 h 2090"/>
                  <a:gd name="T54" fmla="*/ 376 w 648"/>
                  <a:gd name="T55" fmla="*/ 1396 h 2090"/>
                  <a:gd name="T56" fmla="*/ 356 w 648"/>
                  <a:gd name="T57" fmla="*/ 1488 h 2090"/>
                  <a:gd name="T58" fmla="*/ 334 w 648"/>
                  <a:gd name="T59" fmla="*/ 1576 h 2090"/>
                  <a:gd name="T60" fmla="*/ 308 w 648"/>
                  <a:gd name="T61" fmla="*/ 1658 h 2090"/>
                  <a:gd name="T62" fmla="*/ 280 w 648"/>
                  <a:gd name="T63" fmla="*/ 1736 h 2090"/>
                  <a:gd name="T64" fmla="*/ 264 w 648"/>
                  <a:gd name="T65" fmla="*/ 1774 h 2090"/>
                  <a:gd name="T66" fmla="*/ 230 w 648"/>
                  <a:gd name="T67" fmla="*/ 1838 h 2090"/>
                  <a:gd name="T68" fmla="*/ 194 w 648"/>
                  <a:gd name="T69" fmla="*/ 1898 h 2090"/>
                  <a:gd name="T70" fmla="*/ 158 w 648"/>
                  <a:gd name="T71" fmla="*/ 1952 h 2090"/>
                  <a:gd name="T72" fmla="*/ 116 w 648"/>
                  <a:gd name="T73" fmla="*/ 2000 h 2090"/>
                  <a:gd name="T74" fmla="*/ 88 w 648"/>
                  <a:gd name="T75" fmla="*/ 2028 h 2090"/>
                  <a:gd name="T76" fmla="*/ 30 w 648"/>
                  <a:gd name="T77" fmla="*/ 2074 h 2090"/>
                  <a:gd name="T78" fmla="*/ 238 w 648"/>
                  <a:gd name="T79" fmla="*/ 1996 h 2090"/>
                  <a:gd name="T80" fmla="*/ 290 w 648"/>
                  <a:gd name="T81" fmla="*/ 1974 h 2090"/>
                  <a:gd name="T82" fmla="*/ 352 w 648"/>
                  <a:gd name="T83" fmla="*/ 1932 h 2090"/>
                  <a:gd name="T84" fmla="*/ 410 w 648"/>
                  <a:gd name="T85" fmla="*/ 1876 h 2090"/>
                  <a:gd name="T86" fmla="*/ 430 w 648"/>
                  <a:gd name="T87" fmla="*/ 1850 h 2090"/>
                  <a:gd name="T88" fmla="*/ 470 w 648"/>
                  <a:gd name="T89" fmla="*/ 1792 h 2090"/>
                  <a:gd name="T90" fmla="*/ 508 w 648"/>
                  <a:gd name="T91" fmla="*/ 1726 h 2090"/>
                  <a:gd name="T92" fmla="*/ 540 w 648"/>
                  <a:gd name="T93" fmla="*/ 1652 h 2090"/>
                  <a:gd name="T94" fmla="*/ 556 w 648"/>
                  <a:gd name="T95" fmla="*/ 1612 h 2090"/>
                  <a:gd name="T96" fmla="*/ 594 w 648"/>
                  <a:gd name="T97" fmla="*/ 1486 h 2090"/>
                  <a:gd name="T98" fmla="*/ 624 w 648"/>
                  <a:gd name="T99" fmla="*/ 1348 h 2090"/>
                  <a:gd name="T100" fmla="*/ 642 w 648"/>
                  <a:gd name="T101" fmla="*/ 1200 h 2090"/>
                  <a:gd name="T102" fmla="*/ 648 w 648"/>
                  <a:gd name="T103" fmla="*/ 1046 h 2090"/>
                  <a:gd name="T104" fmla="*/ 646 w 648"/>
                  <a:gd name="T105" fmla="*/ 966 h 2090"/>
                  <a:gd name="T106" fmla="*/ 634 w 648"/>
                  <a:gd name="T107" fmla="*/ 814 h 2090"/>
                  <a:gd name="T108" fmla="*/ 610 w 648"/>
                  <a:gd name="T109" fmla="*/ 670 h 2090"/>
                  <a:gd name="T110" fmla="*/ 576 w 648"/>
                  <a:gd name="T111" fmla="*/ 538 h 2090"/>
                  <a:gd name="T112" fmla="*/ 556 w 648"/>
                  <a:gd name="T113" fmla="*/ 478 h 2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8" h="2090">
                    <a:moveTo>
                      <a:pt x="556" y="478"/>
                    </a:moveTo>
                    <a:lnTo>
                      <a:pt x="556" y="478"/>
                    </a:lnTo>
                    <a:lnTo>
                      <a:pt x="540" y="438"/>
                    </a:lnTo>
                    <a:lnTo>
                      <a:pt x="524" y="400"/>
                    </a:lnTo>
                    <a:lnTo>
                      <a:pt x="508" y="364"/>
                    </a:lnTo>
                    <a:lnTo>
                      <a:pt x="490" y="332"/>
                    </a:lnTo>
                    <a:lnTo>
                      <a:pt x="470" y="298"/>
                    </a:lnTo>
                    <a:lnTo>
                      <a:pt x="450" y="268"/>
                    </a:lnTo>
                    <a:lnTo>
                      <a:pt x="430" y="240"/>
                    </a:lnTo>
                    <a:lnTo>
                      <a:pt x="410" y="214"/>
                    </a:lnTo>
                    <a:lnTo>
                      <a:pt x="410" y="214"/>
                    </a:lnTo>
                    <a:lnTo>
                      <a:pt x="380" y="184"/>
                    </a:lnTo>
                    <a:lnTo>
                      <a:pt x="352" y="158"/>
                    </a:lnTo>
                    <a:lnTo>
                      <a:pt x="322" y="134"/>
                    </a:lnTo>
                    <a:lnTo>
                      <a:pt x="290" y="116"/>
                    </a:lnTo>
                    <a:lnTo>
                      <a:pt x="238" y="9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6"/>
                    </a:lnTo>
                    <a:lnTo>
                      <a:pt x="60" y="38"/>
                    </a:lnTo>
                    <a:lnTo>
                      <a:pt x="88" y="62"/>
                    </a:lnTo>
                    <a:lnTo>
                      <a:pt x="116" y="90"/>
                    </a:lnTo>
                    <a:lnTo>
                      <a:pt x="116" y="90"/>
                    </a:lnTo>
                    <a:lnTo>
                      <a:pt x="138" y="114"/>
                    </a:lnTo>
                    <a:lnTo>
                      <a:pt x="158" y="138"/>
                    </a:lnTo>
                    <a:lnTo>
                      <a:pt x="176" y="164"/>
                    </a:lnTo>
                    <a:lnTo>
                      <a:pt x="194" y="192"/>
                    </a:lnTo>
                    <a:lnTo>
                      <a:pt x="212" y="220"/>
                    </a:lnTo>
                    <a:lnTo>
                      <a:pt x="230" y="252"/>
                    </a:lnTo>
                    <a:lnTo>
                      <a:pt x="248" y="284"/>
                    </a:lnTo>
                    <a:lnTo>
                      <a:pt x="264" y="318"/>
                    </a:lnTo>
                    <a:lnTo>
                      <a:pt x="264" y="318"/>
                    </a:lnTo>
                    <a:lnTo>
                      <a:pt x="280" y="354"/>
                    </a:lnTo>
                    <a:lnTo>
                      <a:pt x="294" y="392"/>
                    </a:lnTo>
                    <a:lnTo>
                      <a:pt x="308" y="432"/>
                    </a:lnTo>
                    <a:lnTo>
                      <a:pt x="322" y="472"/>
                    </a:lnTo>
                    <a:lnTo>
                      <a:pt x="334" y="514"/>
                    </a:lnTo>
                    <a:lnTo>
                      <a:pt x="346" y="558"/>
                    </a:lnTo>
                    <a:lnTo>
                      <a:pt x="356" y="602"/>
                    </a:lnTo>
                    <a:lnTo>
                      <a:pt x="366" y="648"/>
                    </a:lnTo>
                    <a:lnTo>
                      <a:pt x="376" y="694"/>
                    </a:lnTo>
                    <a:lnTo>
                      <a:pt x="382" y="742"/>
                    </a:lnTo>
                    <a:lnTo>
                      <a:pt x="390" y="790"/>
                    </a:lnTo>
                    <a:lnTo>
                      <a:pt x="394" y="840"/>
                    </a:lnTo>
                    <a:lnTo>
                      <a:pt x="398" y="890"/>
                    </a:lnTo>
                    <a:lnTo>
                      <a:pt x="402" y="942"/>
                    </a:lnTo>
                    <a:lnTo>
                      <a:pt x="404" y="992"/>
                    </a:lnTo>
                    <a:lnTo>
                      <a:pt x="404" y="1046"/>
                    </a:lnTo>
                    <a:lnTo>
                      <a:pt x="404" y="1046"/>
                    </a:lnTo>
                    <a:lnTo>
                      <a:pt x="404" y="1098"/>
                    </a:lnTo>
                    <a:lnTo>
                      <a:pt x="402" y="1148"/>
                    </a:lnTo>
                    <a:lnTo>
                      <a:pt x="398" y="1200"/>
                    </a:lnTo>
                    <a:lnTo>
                      <a:pt x="394" y="1250"/>
                    </a:lnTo>
                    <a:lnTo>
                      <a:pt x="390" y="1300"/>
                    </a:lnTo>
                    <a:lnTo>
                      <a:pt x="382" y="1348"/>
                    </a:lnTo>
                    <a:lnTo>
                      <a:pt x="376" y="1396"/>
                    </a:lnTo>
                    <a:lnTo>
                      <a:pt x="366" y="1442"/>
                    </a:lnTo>
                    <a:lnTo>
                      <a:pt x="356" y="1488"/>
                    </a:lnTo>
                    <a:lnTo>
                      <a:pt x="346" y="1532"/>
                    </a:lnTo>
                    <a:lnTo>
                      <a:pt x="334" y="1576"/>
                    </a:lnTo>
                    <a:lnTo>
                      <a:pt x="322" y="1618"/>
                    </a:lnTo>
                    <a:lnTo>
                      <a:pt x="308" y="1658"/>
                    </a:lnTo>
                    <a:lnTo>
                      <a:pt x="294" y="1698"/>
                    </a:lnTo>
                    <a:lnTo>
                      <a:pt x="280" y="1736"/>
                    </a:lnTo>
                    <a:lnTo>
                      <a:pt x="264" y="1774"/>
                    </a:lnTo>
                    <a:lnTo>
                      <a:pt x="264" y="1774"/>
                    </a:lnTo>
                    <a:lnTo>
                      <a:pt x="248" y="1806"/>
                    </a:lnTo>
                    <a:lnTo>
                      <a:pt x="230" y="1838"/>
                    </a:lnTo>
                    <a:lnTo>
                      <a:pt x="214" y="1870"/>
                    </a:lnTo>
                    <a:lnTo>
                      <a:pt x="194" y="1898"/>
                    </a:lnTo>
                    <a:lnTo>
                      <a:pt x="176" y="1926"/>
                    </a:lnTo>
                    <a:lnTo>
                      <a:pt x="158" y="1952"/>
                    </a:lnTo>
                    <a:lnTo>
                      <a:pt x="138" y="1976"/>
                    </a:lnTo>
                    <a:lnTo>
                      <a:pt x="116" y="2000"/>
                    </a:lnTo>
                    <a:lnTo>
                      <a:pt x="116" y="2000"/>
                    </a:lnTo>
                    <a:lnTo>
                      <a:pt x="88" y="2028"/>
                    </a:lnTo>
                    <a:lnTo>
                      <a:pt x="60" y="2052"/>
                    </a:lnTo>
                    <a:lnTo>
                      <a:pt x="30" y="2074"/>
                    </a:lnTo>
                    <a:lnTo>
                      <a:pt x="0" y="2090"/>
                    </a:lnTo>
                    <a:lnTo>
                      <a:pt x="238" y="1996"/>
                    </a:lnTo>
                    <a:lnTo>
                      <a:pt x="290" y="1974"/>
                    </a:lnTo>
                    <a:lnTo>
                      <a:pt x="290" y="1974"/>
                    </a:lnTo>
                    <a:lnTo>
                      <a:pt x="322" y="1956"/>
                    </a:lnTo>
                    <a:lnTo>
                      <a:pt x="352" y="1932"/>
                    </a:lnTo>
                    <a:lnTo>
                      <a:pt x="380" y="1906"/>
                    </a:lnTo>
                    <a:lnTo>
                      <a:pt x="410" y="1876"/>
                    </a:lnTo>
                    <a:lnTo>
                      <a:pt x="410" y="1876"/>
                    </a:lnTo>
                    <a:lnTo>
                      <a:pt x="430" y="1850"/>
                    </a:lnTo>
                    <a:lnTo>
                      <a:pt x="450" y="1822"/>
                    </a:lnTo>
                    <a:lnTo>
                      <a:pt x="470" y="1792"/>
                    </a:lnTo>
                    <a:lnTo>
                      <a:pt x="490" y="1760"/>
                    </a:lnTo>
                    <a:lnTo>
                      <a:pt x="508" y="1726"/>
                    </a:lnTo>
                    <a:lnTo>
                      <a:pt x="524" y="1690"/>
                    </a:lnTo>
                    <a:lnTo>
                      <a:pt x="540" y="1652"/>
                    </a:lnTo>
                    <a:lnTo>
                      <a:pt x="556" y="1612"/>
                    </a:lnTo>
                    <a:lnTo>
                      <a:pt x="556" y="1612"/>
                    </a:lnTo>
                    <a:lnTo>
                      <a:pt x="576" y="1552"/>
                    </a:lnTo>
                    <a:lnTo>
                      <a:pt x="594" y="1486"/>
                    </a:lnTo>
                    <a:lnTo>
                      <a:pt x="610" y="1420"/>
                    </a:lnTo>
                    <a:lnTo>
                      <a:pt x="624" y="1348"/>
                    </a:lnTo>
                    <a:lnTo>
                      <a:pt x="634" y="1276"/>
                    </a:lnTo>
                    <a:lnTo>
                      <a:pt x="642" y="1200"/>
                    </a:lnTo>
                    <a:lnTo>
                      <a:pt x="646" y="1124"/>
                    </a:lnTo>
                    <a:lnTo>
                      <a:pt x="648" y="1046"/>
                    </a:lnTo>
                    <a:lnTo>
                      <a:pt x="648" y="1046"/>
                    </a:lnTo>
                    <a:lnTo>
                      <a:pt x="646" y="966"/>
                    </a:lnTo>
                    <a:lnTo>
                      <a:pt x="642" y="890"/>
                    </a:lnTo>
                    <a:lnTo>
                      <a:pt x="634" y="814"/>
                    </a:lnTo>
                    <a:lnTo>
                      <a:pt x="624" y="742"/>
                    </a:lnTo>
                    <a:lnTo>
                      <a:pt x="610" y="670"/>
                    </a:lnTo>
                    <a:lnTo>
                      <a:pt x="594" y="604"/>
                    </a:lnTo>
                    <a:lnTo>
                      <a:pt x="576" y="538"/>
                    </a:lnTo>
                    <a:lnTo>
                      <a:pt x="556" y="478"/>
                    </a:lnTo>
                    <a:lnTo>
                      <a:pt x="556" y="478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1"/>
              <p:cNvSpPr>
                <a:spLocks/>
              </p:cNvSpPr>
              <p:nvPr/>
            </p:nvSpPr>
            <p:spPr bwMode="auto">
              <a:xfrm>
                <a:off x="6300886" y="1577284"/>
                <a:ext cx="526634" cy="1304515"/>
              </a:xfrm>
              <a:custGeom>
                <a:avLst/>
                <a:gdLst>
                  <a:gd name="T0" fmla="*/ 418 w 466"/>
                  <a:gd name="T1" fmla="*/ 296 h 1158"/>
                  <a:gd name="T2" fmla="*/ 394 w 466"/>
                  <a:gd name="T3" fmla="*/ 236 h 1158"/>
                  <a:gd name="T4" fmla="*/ 362 w 466"/>
                  <a:gd name="T5" fmla="*/ 186 h 1158"/>
                  <a:gd name="T6" fmla="*/ 328 w 466"/>
                  <a:gd name="T7" fmla="*/ 146 h 1158"/>
                  <a:gd name="T8" fmla="*/ 292 w 466"/>
                  <a:gd name="T9" fmla="*/ 118 h 1158"/>
                  <a:gd name="T10" fmla="*/ 0 w 466"/>
                  <a:gd name="T11" fmla="*/ 0 h 1158"/>
                  <a:gd name="T12" fmla="*/ 18 w 466"/>
                  <a:gd name="T13" fmla="*/ 12 h 1158"/>
                  <a:gd name="T14" fmla="*/ 52 w 466"/>
                  <a:gd name="T15" fmla="*/ 40 h 1158"/>
                  <a:gd name="T16" fmla="*/ 84 w 466"/>
                  <a:gd name="T17" fmla="*/ 76 h 1158"/>
                  <a:gd name="T18" fmla="*/ 112 w 466"/>
                  <a:gd name="T19" fmla="*/ 118 h 1158"/>
                  <a:gd name="T20" fmla="*/ 126 w 466"/>
                  <a:gd name="T21" fmla="*/ 142 h 1158"/>
                  <a:gd name="T22" fmla="*/ 166 w 466"/>
                  <a:gd name="T23" fmla="*/ 232 h 1158"/>
                  <a:gd name="T24" fmla="*/ 196 w 466"/>
                  <a:gd name="T25" fmla="*/ 336 h 1158"/>
                  <a:gd name="T26" fmla="*/ 214 w 466"/>
                  <a:gd name="T27" fmla="*/ 454 h 1158"/>
                  <a:gd name="T28" fmla="*/ 222 w 466"/>
                  <a:gd name="T29" fmla="*/ 580 h 1158"/>
                  <a:gd name="T30" fmla="*/ 220 w 466"/>
                  <a:gd name="T31" fmla="*/ 642 h 1158"/>
                  <a:gd name="T32" fmla="*/ 206 w 466"/>
                  <a:gd name="T33" fmla="*/ 764 h 1158"/>
                  <a:gd name="T34" fmla="*/ 182 w 466"/>
                  <a:gd name="T35" fmla="*/ 876 h 1158"/>
                  <a:gd name="T36" fmla="*/ 148 w 466"/>
                  <a:gd name="T37" fmla="*/ 974 h 1158"/>
                  <a:gd name="T38" fmla="*/ 126 w 466"/>
                  <a:gd name="T39" fmla="*/ 1016 h 1158"/>
                  <a:gd name="T40" fmla="*/ 98 w 466"/>
                  <a:gd name="T41" fmla="*/ 1062 h 1158"/>
                  <a:gd name="T42" fmla="*/ 68 w 466"/>
                  <a:gd name="T43" fmla="*/ 1102 h 1158"/>
                  <a:gd name="T44" fmla="*/ 36 w 466"/>
                  <a:gd name="T45" fmla="*/ 1134 h 1158"/>
                  <a:gd name="T46" fmla="*/ 0 w 466"/>
                  <a:gd name="T47" fmla="*/ 1158 h 1158"/>
                  <a:gd name="T48" fmla="*/ 292 w 466"/>
                  <a:gd name="T49" fmla="*/ 1040 h 1158"/>
                  <a:gd name="T50" fmla="*/ 310 w 466"/>
                  <a:gd name="T51" fmla="*/ 1028 h 1158"/>
                  <a:gd name="T52" fmla="*/ 346 w 466"/>
                  <a:gd name="T53" fmla="*/ 994 h 1158"/>
                  <a:gd name="T54" fmla="*/ 378 w 466"/>
                  <a:gd name="T55" fmla="*/ 948 h 1158"/>
                  <a:gd name="T56" fmla="*/ 406 w 466"/>
                  <a:gd name="T57" fmla="*/ 894 h 1158"/>
                  <a:gd name="T58" fmla="*/ 418 w 466"/>
                  <a:gd name="T59" fmla="*/ 862 h 1158"/>
                  <a:gd name="T60" fmla="*/ 438 w 466"/>
                  <a:gd name="T61" fmla="*/ 800 h 1158"/>
                  <a:gd name="T62" fmla="*/ 454 w 466"/>
                  <a:gd name="T63" fmla="*/ 730 h 1158"/>
                  <a:gd name="T64" fmla="*/ 462 w 466"/>
                  <a:gd name="T65" fmla="*/ 656 h 1158"/>
                  <a:gd name="T66" fmla="*/ 466 w 466"/>
                  <a:gd name="T67" fmla="*/ 580 h 1158"/>
                  <a:gd name="T68" fmla="*/ 464 w 466"/>
                  <a:gd name="T69" fmla="*/ 540 h 1158"/>
                  <a:gd name="T70" fmla="*/ 458 w 466"/>
                  <a:gd name="T71" fmla="*/ 464 h 1158"/>
                  <a:gd name="T72" fmla="*/ 446 w 466"/>
                  <a:gd name="T73" fmla="*/ 392 h 1158"/>
                  <a:gd name="T74" fmla="*/ 430 w 466"/>
                  <a:gd name="T75" fmla="*/ 326 h 1158"/>
                  <a:gd name="T76" fmla="*/ 418 w 466"/>
                  <a:gd name="T77" fmla="*/ 296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1158">
                    <a:moveTo>
                      <a:pt x="418" y="296"/>
                    </a:moveTo>
                    <a:lnTo>
                      <a:pt x="418" y="296"/>
                    </a:lnTo>
                    <a:lnTo>
                      <a:pt x="406" y="264"/>
                    </a:lnTo>
                    <a:lnTo>
                      <a:pt x="394" y="236"/>
                    </a:lnTo>
                    <a:lnTo>
                      <a:pt x="378" y="210"/>
                    </a:lnTo>
                    <a:lnTo>
                      <a:pt x="362" y="186"/>
                    </a:lnTo>
                    <a:lnTo>
                      <a:pt x="346" y="164"/>
                    </a:lnTo>
                    <a:lnTo>
                      <a:pt x="328" y="146"/>
                    </a:lnTo>
                    <a:lnTo>
                      <a:pt x="310" y="130"/>
                    </a:lnTo>
                    <a:lnTo>
                      <a:pt x="292" y="118"/>
                    </a:lnTo>
                    <a:lnTo>
                      <a:pt x="254" y="10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6" y="24"/>
                    </a:lnTo>
                    <a:lnTo>
                      <a:pt x="52" y="40"/>
                    </a:lnTo>
                    <a:lnTo>
                      <a:pt x="68" y="56"/>
                    </a:lnTo>
                    <a:lnTo>
                      <a:pt x="84" y="76"/>
                    </a:lnTo>
                    <a:lnTo>
                      <a:pt x="98" y="96"/>
                    </a:lnTo>
                    <a:lnTo>
                      <a:pt x="112" y="118"/>
                    </a:lnTo>
                    <a:lnTo>
                      <a:pt x="126" y="142"/>
                    </a:lnTo>
                    <a:lnTo>
                      <a:pt x="126" y="142"/>
                    </a:lnTo>
                    <a:lnTo>
                      <a:pt x="148" y="184"/>
                    </a:lnTo>
                    <a:lnTo>
                      <a:pt x="166" y="232"/>
                    </a:lnTo>
                    <a:lnTo>
                      <a:pt x="182" y="282"/>
                    </a:lnTo>
                    <a:lnTo>
                      <a:pt x="196" y="336"/>
                    </a:lnTo>
                    <a:lnTo>
                      <a:pt x="206" y="394"/>
                    </a:lnTo>
                    <a:lnTo>
                      <a:pt x="214" y="454"/>
                    </a:lnTo>
                    <a:lnTo>
                      <a:pt x="220" y="516"/>
                    </a:lnTo>
                    <a:lnTo>
                      <a:pt x="222" y="580"/>
                    </a:lnTo>
                    <a:lnTo>
                      <a:pt x="222" y="580"/>
                    </a:lnTo>
                    <a:lnTo>
                      <a:pt x="220" y="642"/>
                    </a:lnTo>
                    <a:lnTo>
                      <a:pt x="214" y="704"/>
                    </a:lnTo>
                    <a:lnTo>
                      <a:pt x="206" y="764"/>
                    </a:lnTo>
                    <a:lnTo>
                      <a:pt x="196" y="822"/>
                    </a:lnTo>
                    <a:lnTo>
                      <a:pt x="182" y="876"/>
                    </a:lnTo>
                    <a:lnTo>
                      <a:pt x="166" y="926"/>
                    </a:lnTo>
                    <a:lnTo>
                      <a:pt x="148" y="974"/>
                    </a:lnTo>
                    <a:lnTo>
                      <a:pt x="126" y="1016"/>
                    </a:lnTo>
                    <a:lnTo>
                      <a:pt x="126" y="1016"/>
                    </a:lnTo>
                    <a:lnTo>
                      <a:pt x="112" y="1040"/>
                    </a:lnTo>
                    <a:lnTo>
                      <a:pt x="98" y="1062"/>
                    </a:lnTo>
                    <a:lnTo>
                      <a:pt x="84" y="1084"/>
                    </a:lnTo>
                    <a:lnTo>
                      <a:pt x="68" y="1102"/>
                    </a:lnTo>
                    <a:lnTo>
                      <a:pt x="52" y="1118"/>
                    </a:lnTo>
                    <a:lnTo>
                      <a:pt x="36" y="1134"/>
                    </a:lnTo>
                    <a:lnTo>
                      <a:pt x="18" y="1146"/>
                    </a:lnTo>
                    <a:lnTo>
                      <a:pt x="0" y="1158"/>
                    </a:lnTo>
                    <a:lnTo>
                      <a:pt x="254" y="1056"/>
                    </a:lnTo>
                    <a:lnTo>
                      <a:pt x="292" y="1040"/>
                    </a:lnTo>
                    <a:lnTo>
                      <a:pt x="292" y="1040"/>
                    </a:lnTo>
                    <a:lnTo>
                      <a:pt x="310" y="1028"/>
                    </a:lnTo>
                    <a:lnTo>
                      <a:pt x="328" y="1012"/>
                    </a:lnTo>
                    <a:lnTo>
                      <a:pt x="346" y="994"/>
                    </a:lnTo>
                    <a:lnTo>
                      <a:pt x="362" y="972"/>
                    </a:lnTo>
                    <a:lnTo>
                      <a:pt x="378" y="948"/>
                    </a:lnTo>
                    <a:lnTo>
                      <a:pt x="394" y="922"/>
                    </a:lnTo>
                    <a:lnTo>
                      <a:pt x="406" y="894"/>
                    </a:lnTo>
                    <a:lnTo>
                      <a:pt x="418" y="862"/>
                    </a:lnTo>
                    <a:lnTo>
                      <a:pt x="418" y="862"/>
                    </a:lnTo>
                    <a:lnTo>
                      <a:pt x="430" y="832"/>
                    </a:lnTo>
                    <a:lnTo>
                      <a:pt x="438" y="800"/>
                    </a:lnTo>
                    <a:lnTo>
                      <a:pt x="446" y="766"/>
                    </a:lnTo>
                    <a:lnTo>
                      <a:pt x="454" y="730"/>
                    </a:lnTo>
                    <a:lnTo>
                      <a:pt x="458" y="694"/>
                    </a:lnTo>
                    <a:lnTo>
                      <a:pt x="462" y="656"/>
                    </a:lnTo>
                    <a:lnTo>
                      <a:pt x="464" y="618"/>
                    </a:lnTo>
                    <a:lnTo>
                      <a:pt x="466" y="580"/>
                    </a:lnTo>
                    <a:lnTo>
                      <a:pt x="466" y="580"/>
                    </a:lnTo>
                    <a:lnTo>
                      <a:pt x="464" y="540"/>
                    </a:lnTo>
                    <a:lnTo>
                      <a:pt x="462" y="502"/>
                    </a:lnTo>
                    <a:lnTo>
                      <a:pt x="458" y="464"/>
                    </a:lnTo>
                    <a:lnTo>
                      <a:pt x="454" y="428"/>
                    </a:lnTo>
                    <a:lnTo>
                      <a:pt x="446" y="392"/>
                    </a:lnTo>
                    <a:lnTo>
                      <a:pt x="438" y="358"/>
                    </a:lnTo>
                    <a:lnTo>
                      <a:pt x="430" y="326"/>
                    </a:lnTo>
                    <a:lnTo>
                      <a:pt x="418" y="296"/>
                    </a:lnTo>
                    <a:lnTo>
                      <a:pt x="418" y="296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2"/>
              <p:cNvSpPr>
                <a:spLocks/>
              </p:cNvSpPr>
              <p:nvPr/>
            </p:nvSpPr>
            <p:spPr bwMode="auto">
              <a:xfrm>
                <a:off x="5993267" y="1446608"/>
                <a:ext cx="578620" cy="1565867"/>
              </a:xfrm>
              <a:custGeom>
                <a:avLst/>
                <a:gdLst>
                  <a:gd name="T0" fmla="*/ 416 w 512"/>
                  <a:gd name="T1" fmla="*/ 258 h 1390"/>
                  <a:gd name="T2" fmla="*/ 388 w 512"/>
                  <a:gd name="T3" fmla="*/ 212 h 1390"/>
                  <a:gd name="T4" fmla="*/ 358 w 512"/>
                  <a:gd name="T5" fmla="*/ 172 h 1390"/>
                  <a:gd name="T6" fmla="*/ 326 w 512"/>
                  <a:gd name="T7" fmla="*/ 140 h 1390"/>
                  <a:gd name="T8" fmla="*/ 290 w 512"/>
                  <a:gd name="T9" fmla="*/ 116 h 1390"/>
                  <a:gd name="T10" fmla="*/ 250 w 512"/>
                  <a:gd name="T11" fmla="*/ 100 h 1390"/>
                  <a:gd name="T12" fmla="*/ 0 w 512"/>
                  <a:gd name="T13" fmla="*/ 0 h 1390"/>
                  <a:gd name="T14" fmla="*/ 34 w 512"/>
                  <a:gd name="T15" fmla="*/ 22 h 1390"/>
                  <a:gd name="T16" fmla="*/ 66 w 512"/>
                  <a:gd name="T17" fmla="*/ 48 h 1390"/>
                  <a:gd name="T18" fmla="*/ 96 w 512"/>
                  <a:gd name="T19" fmla="*/ 82 h 1390"/>
                  <a:gd name="T20" fmla="*/ 124 w 512"/>
                  <a:gd name="T21" fmla="*/ 120 h 1390"/>
                  <a:gd name="T22" fmla="*/ 156 w 512"/>
                  <a:gd name="T23" fmla="*/ 174 h 1390"/>
                  <a:gd name="T24" fmla="*/ 182 w 512"/>
                  <a:gd name="T25" fmla="*/ 234 h 1390"/>
                  <a:gd name="T26" fmla="*/ 208 w 512"/>
                  <a:gd name="T27" fmla="*/ 298 h 1390"/>
                  <a:gd name="T28" fmla="*/ 228 w 512"/>
                  <a:gd name="T29" fmla="*/ 370 h 1390"/>
                  <a:gd name="T30" fmla="*/ 244 w 512"/>
                  <a:gd name="T31" fmla="*/ 444 h 1390"/>
                  <a:gd name="T32" fmla="*/ 256 w 512"/>
                  <a:gd name="T33" fmla="*/ 524 h 1390"/>
                  <a:gd name="T34" fmla="*/ 264 w 512"/>
                  <a:gd name="T35" fmla="*/ 608 h 1390"/>
                  <a:gd name="T36" fmla="*/ 266 w 512"/>
                  <a:gd name="T37" fmla="*/ 696 h 1390"/>
                  <a:gd name="T38" fmla="*/ 266 w 512"/>
                  <a:gd name="T39" fmla="*/ 738 h 1390"/>
                  <a:gd name="T40" fmla="*/ 262 w 512"/>
                  <a:gd name="T41" fmla="*/ 824 h 1390"/>
                  <a:gd name="T42" fmla="*/ 252 w 512"/>
                  <a:gd name="T43" fmla="*/ 906 h 1390"/>
                  <a:gd name="T44" fmla="*/ 236 w 512"/>
                  <a:gd name="T45" fmla="*/ 984 h 1390"/>
                  <a:gd name="T46" fmla="*/ 218 w 512"/>
                  <a:gd name="T47" fmla="*/ 1056 h 1390"/>
                  <a:gd name="T48" fmla="*/ 196 w 512"/>
                  <a:gd name="T49" fmla="*/ 1126 h 1390"/>
                  <a:gd name="T50" fmla="*/ 170 w 512"/>
                  <a:gd name="T51" fmla="*/ 1188 h 1390"/>
                  <a:gd name="T52" fmla="*/ 140 w 512"/>
                  <a:gd name="T53" fmla="*/ 1244 h 1390"/>
                  <a:gd name="T54" fmla="*/ 124 w 512"/>
                  <a:gd name="T55" fmla="*/ 1270 h 1390"/>
                  <a:gd name="T56" fmla="*/ 82 w 512"/>
                  <a:gd name="T57" fmla="*/ 1326 h 1390"/>
                  <a:gd name="T58" fmla="*/ 50 w 512"/>
                  <a:gd name="T59" fmla="*/ 1356 h 1390"/>
                  <a:gd name="T60" fmla="*/ 18 w 512"/>
                  <a:gd name="T61" fmla="*/ 1380 h 1390"/>
                  <a:gd name="T62" fmla="*/ 250 w 512"/>
                  <a:gd name="T63" fmla="*/ 1290 h 1390"/>
                  <a:gd name="T64" fmla="*/ 290 w 512"/>
                  <a:gd name="T65" fmla="*/ 1274 h 1390"/>
                  <a:gd name="T66" fmla="*/ 308 w 512"/>
                  <a:gd name="T67" fmla="*/ 1262 h 1390"/>
                  <a:gd name="T68" fmla="*/ 342 w 512"/>
                  <a:gd name="T69" fmla="*/ 1234 h 1390"/>
                  <a:gd name="T70" fmla="*/ 374 w 512"/>
                  <a:gd name="T71" fmla="*/ 1200 h 1390"/>
                  <a:gd name="T72" fmla="*/ 402 w 512"/>
                  <a:gd name="T73" fmla="*/ 1156 h 1390"/>
                  <a:gd name="T74" fmla="*/ 416 w 512"/>
                  <a:gd name="T75" fmla="*/ 1132 h 1390"/>
                  <a:gd name="T76" fmla="*/ 456 w 512"/>
                  <a:gd name="T77" fmla="*/ 1042 h 1390"/>
                  <a:gd name="T78" fmla="*/ 486 w 512"/>
                  <a:gd name="T79" fmla="*/ 938 h 1390"/>
                  <a:gd name="T80" fmla="*/ 504 w 512"/>
                  <a:gd name="T81" fmla="*/ 820 h 1390"/>
                  <a:gd name="T82" fmla="*/ 512 w 512"/>
                  <a:gd name="T83" fmla="*/ 696 h 1390"/>
                  <a:gd name="T84" fmla="*/ 510 w 512"/>
                  <a:gd name="T85" fmla="*/ 632 h 1390"/>
                  <a:gd name="T86" fmla="*/ 496 w 512"/>
                  <a:gd name="T87" fmla="*/ 510 h 1390"/>
                  <a:gd name="T88" fmla="*/ 472 w 512"/>
                  <a:gd name="T89" fmla="*/ 398 h 1390"/>
                  <a:gd name="T90" fmla="*/ 438 w 512"/>
                  <a:gd name="T91" fmla="*/ 300 h 1390"/>
                  <a:gd name="T92" fmla="*/ 416 w 512"/>
                  <a:gd name="T93" fmla="*/ 258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2" h="1390">
                    <a:moveTo>
                      <a:pt x="416" y="258"/>
                    </a:moveTo>
                    <a:lnTo>
                      <a:pt x="416" y="258"/>
                    </a:lnTo>
                    <a:lnTo>
                      <a:pt x="402" y="234"/>
                    </a:lnTo>
                    <a:lnTo>
                      <a:pt x="388" y="212"/>
                    </a:lnTo>
                    <a:lnTo>
                      <a:pt x="374" y="192"/>
                    </a:lnTo>
                    <a:lnTo>
                      <a:pt x="358" y="172"/>
                    </a:lnTo>
                    <a:lnTo>
                      <a:pt x="342" y="156"/>
                    </a:lnTo>
                    <a:lnTo>
                      <a:pt x="326" y="140"/>
                    </a:lnTo>
                    <a:lnTo>
                      <a:pt x="308" y="128"/>
                    </a:lnTo>
                    <a:lnTo>
                      <a:pt x="290" y="116"/>
                    </a:lnTo>
                    <a:lnTo>
                      <a:pt x="256" y="102"/>
                    </a:lnTo>
                    <a:lnTo>
                      <a:pt x="250" y="1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10"/>
                    </a:lnTo>
                    <a:lnTo>
                      <a:pt x="34" y="22"/>
                    </a:lnTo>
                    <a:lnTo>
                      <a:pt x="50" y="34"/>
                    </a:lnTo>
                    <a:lnTo>
                      <a:pt x="66" y="48"/>
                    </a:lnTo>
                    <a:lnTo>
                      <a:pt x="82" y="64"/>
                    </a:lnTo>
                    <a:lnTo>
                      <a:pt x="96" y="82"/>
                    </a:lnTo>
                    <a:lnTo>
                      <a:pt x="124" y="120"/>
                    </a:lnTo>
                    <a:lnTo>
                      <a:pt x="124" y="120"/>
                    </a:lnTo>
                    <a:lnTo>
                      <a:pt x="140" y="146"/>
                    </a:lnTo>
                    <a:lnTo>
                      <a:pt x="156" y="174"/>
                    </a:lnTo>
                    <a:lnTo>
                      <a:pt x="170" y="202"/>
                    </a:lnTo>
                    <a:lnTo>
                      <a:pt x="182" y="234"/>
                    </a:lnTo>
                    <a:lnTo>
                      <a:pt x="196" y="266"/>
                    </a:lnTo>
                    <a:lnTo>
                      <a:pt x="208" y="298"/>
                    </a:lnTo>
                    <a:lnTo>
                      <a:pt x="218" y="334"/>
                    </a:lnTo>
                    <a:lnTo>
                      <a:pt x="228" y="370"/>
                    </a:lnTo>
                    <a:lnTo>
                      <a:pt x="236" y="406"/>
                    </a:lnTo>
                    <a:lnTo>
                      <a:pt x="244" y="444"/>
                    </a:lnTo>
                    <a:lnTo>
                      <a:pt x="252" y="484"/>
                    </a:lnTo>
                    <a:lnTo>
                      <a:pt x="256" y="524"/>
                    </a:lnTo>
                    <a:lnTo>
                      <a:pt x="262" y="566"/>
                    </a:lnTo>
                    <a:lnTo>
                      <a:pt x="264" y="608"/>
                    </a:lnTo>
                    <a:lnTo>
                      <a:pt x="266" y="652"/>
                    </a:lnTo>
                    <a:lnTo>
                      <a:pt x="266" y="696"/>
                    </a:lnTo>
                    <a:lnTo>
                      <a:pt x="266" y="696"/>
                    </a:lnTo>
                    <a:lnTo>
                      <a:pt x="266" y="738"/>
                    </a:lnTo>
                    <a:lnTo>
                      <a:pt x="264" y="782"/>
                    </a:lnTo>
                    <a:lnTo>
                      <a:pt x="262" y="824"/>
                    </a:lnTo>
                    <a:lnTo>
                      <a:pt x="256" y="866"/>
                    </a:lnTo>
                    <a:lnTo>
                      <a:pt x="252" y="906"/>
                    </a:lnTo>
                    <a:lnTo>
                      <a:pt x="244" y="946"/>
                    </a:lnTo>
                    <a:lnTo>
                      <a:pt x="236" y="984"/>
                    </a:lnTo>
                    <a:lnTo>
                      <a:pt x="228" y="1020"/>
                    </a:lnTo>
                    <a:lnTo>
                      <a:pt x="218" y="1056"/>
                    </a:lnTo>
                    <a:lnTo>
                      <a:pt x="208" y="1092"/>
                    </a:lnTo>
                    <a:lnTo>
                      <a:pt x="196" y="1126"/>
                    </a:lnTo>
                    <a:lnTo>
                      <a:pt x="182" y="1158"/>
                    </a:lnTo>
                    <a:lnTo>
                      <a:pt x="170" y="1188"/>
                    </a:lnTo>
                    <a:lnTo>
                      <a:pt x="156" y="1216"/>
                    </a:lnTo>
                    <a:lnTo>
                      <a:pt x="140" y="1244"/>
                    </a:lnTo>
                    <a:lnTo>
                      <a:pt x="124" y="1270"/>
                    </a:lnTo>
                    <a:lnTo>
                      <a:pt x="124" y="1270"/>
                    </a:lnTo>
                    <a:lnTo>
                      <a:pt x="96" y="1308"/>
                    </a:lnTo>
                    <a:lnTo>
                      <a:pt x="82" y="1326"/>
                    </a:lnTo>
                    <a:lnTo>
                      <a:pt x="66" y="1342"/>
                    </a:lnTo>
                    <a:lnTo>
                      <a:pt x="50" y="1356"/>
                    </a:lnTo>
                    <a:lnTo>
                      <a:pt x="34" y="1368"/>
                    </a:lnTo>
                    <a:lnTo>
                      <a:pt x="18" y="1380"/>
                    </a:lnTo>
                    <a:lnTo>
                      <a:pt x="2" y="1390"/>
                    </a:lnTo>
                    <a:lnTo>
                      <a:pt x="250" y="1290"/>
                    </a:lnTo>
                    <a:lnTo>
                      <a:pt x="256" y="1288"/>
                    </a:lnTo>
                    <a:lnTo>
                      <a:pt x="290" y="1274"/>
                    </a:lnTo>
                    <a:lnTo>
                      <a:pt x="290" y="1274"/>
                    </a:lnTo>
                    <a:lnTo>
                      <a:pt x="308" y="1262"/>
                    </a:lnTo>
                    <a:lnTo>
                      <a:pt x="326" y="1250"/>
                    </a:lnTo>
                    <a:lnTo>
                      <a:pt x="342" y="1234"/>
                    </a:lnTo>
                    <a:lnTo>
                      <a:pt x="358" y="1218"/>
                    </a:lnTo>
                    <a:lnTo>
                      <a:pt x="374" y="1200"/>
                    </a:lnTo>
                    <a:lnTo>
                      <a:pt x="388" y="1178"/>
                    </a:lnTo>
                    <a:lnTo>
                      <a:pt x="402" y="1156"/>
                    </a:lnTo>
                    <a:lnTo>
                      <a:pt x="416" y="1132"/>
                    </a:lnTo>
                    <a:lnTo>
                      <a:pt x="416" y="1132"/>
                    </a:lnTo>
                    <a:lnTo>
                      <a:pt x="438" y="1090"/>
                    </a:lnTo>
                    <a:lnTo>
                      <a:pt x="456" y="1042"/>
                    </a:lnTo>
                    <a:lnTo>
                      <a:pt x="472" y="992"/>
                    </a:lnTo>
                    <a:lnTo>
                      <a:pt x="486" y="938"/>
                    </a:lnTo>
                    <a:lnTo>
                      <a:pt x="496" y="880"/>
                    </a:lnTo>
                    <a:lnTo>
                      <a:pt x="504" y="820"/>
                    </a:lnTo>
                    <a:lnTo>
                      <a:pt x="510" y="758"/>
                    </a:lnTo>
                    <a:lnTo>
                      <a:pt x="512" y="696"/>
                    </a:lnTo>
                    <a:lnTo>
                      <a:pt x="512" y="696"/>
                    </a:lnTo>
                    <a:lnTo>
                      <a:pt x="510" y="632"/>
                    </a:lnTo>
                    <a:lnTo>
                      <a:pt x="504" y="570"/>
                    </a:lnTo>
                    <a:lnTo>
                      <a:pt x="496" y="510"/>
                    </a:lnTo>
                    <a:lnTo>
                      <a:pt x="486" y="452"/>
                    </a:lnTo>
                    <a:lnTo>
                      <a:pt x="472" y="398"/>
                    </a:lnTo>
                    <a:lnTo>
                      <a:pt x="456" y="348"/>
                    </a:lnTo>
                    <a:lnTo>
                      <a:pt x="438" y="300"/>
                    </a:lnTo>
                    <a:lnTo>
                      <a:pt x="416" y="258"/>
                    </a:lnTo>
                    <a:lnTo>
                      <a:pt x="416" y="258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4"/>
              <p:cNvSpPr>
                <a:spLocks/>
              </p:cNvSpPr>
              <p:nvPr/>
            </p:nvSpPr>
            <p:spPr bwMode="auto">
              <a:xfrm>
                <a:off x="5364697" y="1183001"/>
                <a:ext cx="680330" cy="2093081"/>
              </a:xfrm>
              <a:custGeom>
                <a:avLst/>
                <a:gdLst>
                  <a:gd name="T0" fmla="*/ 558 w 602"/>
                  <a:gd name="T1" fmla="*/ 552 h 1858"/>
                  <a:gd name="T2" fmla="*/ 530 w 602"/>
                  <a:gd name="T3" fmla="*/ 456 h 1858"/>
                  <a:gd name="T4" fmla="*/ 496 w 602"/>
                  <a:gd name="T5" fmla="*/ 368 h 1858"/>
                  <a:gd name="T6" fmla="*/ 456 w 602"/>
                  <a:gd name="T7" fmla="*/ 292 h 1858"/>
                  <a:gd name="T8" fmla="*/ 412 w 602"/>
                  <a:gd name="T9" fmla="*/ 224 h 1858"/>
                  <a:gd name="T10" fmla="*/ 384 w 602"/>
                  <a:gd name="T11" fmla="*/ 190 h 1858"/>
                  <a:gd name="T12" fmla="*/ 322 w 602"/>
                  <a:gd name="T13" fmla="*/ 136 h 1858"/>
                  <a:gd name="T14" fmla="*/ 290 w 602"/>
                  <a:gd name="T15" fmla="*/ 116 h 1858"/>
                  <a:gd name="T16" fmla="*/ 0 w 602"/>
                  <a:gd name="T17" fmla="*/ 0 h 1858"/>
                  <a:gd name="T18" fmla="*/ 32 w 602"/>
                  <a:gd name="T19" fmla="*/ 18 h 1858"/>
                  <a:gd name="T20" fmla="*/ 90 w 602"/>
                  <a:gd name="T21" fmla="*/ 68 h 1858"/>
                  <a:gd name="T22" fmla="*/ 120 w 602"/>
                  <a:gd name="T23" fmla="*/ 98 h 1858"/>
                  <a:gd name="T24" fmla="*/ 160 w 602"/>
                  <a:gd name="T25" fmla="*/ 152 h 1858"/>
                  <a:gd name="T26" fmla="*/ 200 w 602"/>
                  <a:gd name="T27" fmla="*/ 216 h 1858"/>
                  <a:gd name="T28" fmla="*/ 234 w 602"/>
                  <a:gd name="T29" fmla="*/ 284 h 1858"/>
                  <a:gd name="T30" fmla="*/ 266 w 602"/>
                  <a:gd name="T31" fmla="*/ 362 h 1858"/>
                  <a:gd name="T32" fmla="*/ 286 w 602"/>
                  <a:gd name="T33" fmla="*/ 422 h 1858"/>
                  <a:gd name="T34" fmla="*/ 320 w 602"/>
                  <a:gd name="T35" fmla="*/ 554 h 1858"/>
                  <a:gd name="T36" fmla="*/ 344 w 602"/>
                  <a:gd name="T37" fmla="*/ 698 h 1858"/>
                  <a:gd name="T38" fmla="*/ 356 w 602"/>
                  <a:gd name="T39" fmla="*/ 850 h 1858"/>
                  <a:gd name="T40" fmla="*/ 358 w 602"/>
                  <a:gd name="T41" fmla="*/ 930 h 1858"/>
                  <a:gd name="T42" fmla="*/ 352 w 602"/>
                  <a:gd name="T43" fmla="*/ 1084 h 1858"/>
                  <a:gd name="T44" fmla="*/ 334 w 602"/>
                  <a:gd name="T45" fmla="*/ 1232 h 1858"/>
                  <a:gd name="T46" fmla="*/ 304 w 602"/>
                  <a:gd name="T47" fmla="*/ 1370 h 1858"/>
                  <a:gd name="T48" fmla="*/ 266 w 602"/>
                  <a:gd name="T49" fmla="*/ 1496 h 1858"/>
                  <a:gd name="T50" fmla="*/ 250 w 602"/>
                  <a:gd name="T51" fmla="*/ 1536 h 1858"/>
                  <a:gd name="T52" fmla="*/ 218 w 602"/>
                  <a:gd name="T53" fmla="*/ 1610 h 1858"/>
                  <a:gd name="T54" fmla="*/ 180 w 602"/>
                  <a:gd name="T55" fmla="*/ 1676 h 1858"/>
                  <a:gd name="T56" fmla="*/ 140 w 602"/>
                  <a:gd name="T57" fmla="*/ 1734 h 1858"/>
                  <a:gd name="T58" fmla="*/ 120 w 602"/>
                  <a:gd name="T59" fmla="*/ 1760 h 1858"/>
                  <a:gd name="T60" fmla="*/ 62 w 602"/>
                  <a:gd name="T61" fmla="*/ 1816 h 1858"/>
                  <a:gd name="T62" fmla="*/ 0 w 602"/>
                  <a:gd name="T63" fmla="*/ 1858 h 1858"/>
                  <a:gd name="T64" fmla="*/ 290 w 602"/>
                  <a:gd name="T65" fmla="*/ 1742 h 1858"/>
                  <a:gd name="T66" fmla="*/ 306 w 602"/>
                  <a:gd name="T67" fmla="*/ 1732 h 1858"/>
                  <a:gd name="T68" fmla="*/ 354 w 602"/>
                  <a:gd name="T69" fmla="*/ 1696 h 1858"/>
                  <a:gd name="T70" fmla="*/ 412 w 602"/>
                  <a:gd name="T71" fmla="*/ 1634 h 1858"/>
                  <a:gd name="T72" fmla="*/ 434 w 602"/>
                  <a:gd name="T73" fmla="*/ 1602 h 1858"/>
                  <a:gd name="T74" fmla="*/ 476 w 602"/>
                  <a:gd name="T75" fmla="*/ 1530 h 1858"/>
                  <a:gd name="T76" fmla="*/ 514 w 602"/>
                  <a:gd name="T77" fmla="*/ 1446 h 1858"/>
                  <a:gd name="T78" fmla="*/ 544 w 602"/>
                  <a:gd name="T79" fmla="*/ 1356 h 1858"/>
                  <a:gd name="T80" fmla="*/ 558 w 602"/>
                  <a:gd name="T81" fmla="*/ 1306 h 1858"/>
                  <a:gd name="T82" fmla="*/ 578 w 602"/>
                  <a:gd name="T83" fmla="*/ 1218 h 1858"/>
                  <a:gd name="T84" fmla="*/ 592 w 602"/>
                  <a:gd name="T85" fmla="*/ 1126 h 1858"/>
                  <a:gd name="T86" fmla="*/ 600 w 602"/>
                  <a:gd name="T87" fmla="*/ 1030 h 1858"/>
                  <a:gd name="T88" fmla="*/ 602 w 602"/>
                  <a:gd name="T89" fmla="*/ 930 h 1858"/>
                  <a:gd name="T90" fmla="*/ 602 w 602"/>
                  <a:gd name="T91" fmla="*/ 878 h 1858"/>
                  <a:gd name="T92" fmla="*/ 596 w 602"/>
                  <a:gd name="T93" fmla="*/ 780 h 1858"/>
                  <a:gd name="T94" fmla="*/ 584 w 602"/>
                  <a:gd name="T95" fmla="*/ 686 h 1858"/>
                  <a:gd name="T96" fmla="*/ 568 w 602"/>
                  <a:gd name="T97" fmla="*/ 594 h 1858"/>
                  <a:gd name="T98" fmla="*/ 558 w 602"/>
                  <a:gd name="T99" fmla="*/ 552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2" h="1858">
                    <a:moveTo>
                      <a:pt x="558" y="552"/>
                    </a:moveTo>
                    <a:lnTo>
                      <a:pt x="558" y="552"/>
                    </a:lnTo>
                    <a:lnTo>
                      <a:pt x="544" y="502"/>
                    </a:lnTo>
                    <a:lnTo>
                      <a:pt x="530" y="456"/>
                    </a:lnTo>
                    <a:lnTo>
                      <a:pt x="514" y="412"/>
                    </a:lnTo>
                    <a:lnTo>
                      <a:pt x="496" y="368"/>
                    </a:lnTo>
                    <a:lnTo>
                      <a:pt x="476" y="328"/>
                    </a:lnTo>
                    <a:lnTo>
                      <a:pt x="456" y="292"/>
                    </a:lnTo>
                    <a:lnTo>
                      <a:pt x="434" y="256"/>
                    </a:lnTo>
                    <a:lnTo>
                      <a:pt x="412" y="224"/>
                    </a:lnTo>
                    <a:lnTo>
                      <a:pt x="412" y="224"/>
                    </a:lnTo>
                    <a:lnTo>
                      <a:pt x="384" y="190"/>
                    </a:lnTo>
                    <a:lnTo>
                      <a:pt x="354" y="162"/>
                    </a:lnTo>
                    <a:lnTo>
                      <a:pt x="322" y="136"/>
                    </a:lnTo>
                    <a:lnTo>
                      <a:pt x="306" y="126"/>
                    </a:lnTo>
                    <a:lnTo>
                      <a:pt x="290" y="116"/>
                    </a:lnTo>
                    <a:lnTo>
                      <a:pt x="242" y="9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" y="18"/>
                    </a:lnTo>
                    <a:lnTo>
                      <a:pt x="62" y="42"/>
                    </a:lnTo>
                    <a:lnTo>
                      <a:pt x="90" y="6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40" y="124"/>
                    </a:lnTo>
                    <a:lnTo>
                      <a:pt x="160" y="152"/>
                    </a:lnTo>
                    <a:lnTo>
                      <a:pt x="180" y="182"/>
                    </a:lnTo>
                    <a:lnTo>
                      <a:pt x="200" y="216"/>
                    </a:lnTo>
                    <a:lnTo>
                      <a:pt x="218" y="248"/>
                    </a:lnTo>
                    <a:lnTo>
                      <a:pt x="234" y="284"/>
                    </a:lnTo>
                    <a:lnTo>
                      <a:pt x="250" y="322"/>
                    </a:lnTo>
                    <a:lnTo>
                      <a:pt x="266" y="362"/>
                    </a:lnTo>
                    <a:lnTo>
                      <a:pt x="266" y="362"/>
                    </a:lnTo>
                    <a:lnTo>
                      <a:pt x="286" y="422"/>
                    </a:lnTo>
                    <a:lnTo>
                      <a:pt x="304" y="488"/>
                    </a:lnTo>
                    <a:lnTo>
                      <a:pt x="320" y="554"/>
                    </a:lnTo>
                    <a:lnTo>
                      <a:pt x="334" y="626"/>
                    </a:lnTo>
                    <a:lnTo>
                      <a:pt x="344" y="698"/>
                    </a:lnTo>
                    <a:lnTo>
                      <a:pt x="352" y="774"/>
                    </a:lnTo>
                    <a:lnTo>
                      <a:pt x="356" y="850"/>
                    </a:lnTo>
                    <a:lnTo>
                      <a:pt x="358" y="930"/>
                    </a:lnTo>
                    <a:lnTo>
                      <a:pt x="358" y="930"/>
                    </a:lnTo>
                    <a:lnTo>
                      <a:pt x="356" y="1008"/>
                    </a:lnTo>
                    <a:lnTo>
                      <a:pt x="352" y="1084"/>
                    </a:lnTo>
                    <a:lnTo>
                      <a:pt x="344" y="1160"/>
                    </a:lnTo>
                    <a:lnTo>
                      <a:pt x="334" y="1232"/>
                    </a:lnTo>
                    <a:lnTo>
                      <a:pt x="320" y="1304"/>
                    </a:lnTo>
                    <a:lnTo>
                      <a:pt x="304" y="1370"/>
                    </a:lnTo>
                    <a:lnTo>
                      <a:pt x="286" y="1436"/>
                    </a:lnTo>
                    <a:lnTo>
                      <a:pt x="266" y="1496"/>
                    </a:lnTo>
                    <a:lnTo>
                      <a:pt x="266" y="1496"/>
                    </a:lnTo>
                    <a:lnTo>
                      <a:pt x="250" y="1536"/>
                    </a:lnTo>
                    <a:lnTo>
                      <a:pt x="234" y="1574"/>
                    </a:lnTo>
                    <a:lnTo>
                      <a:pt x="218" y="1610"/>
                    </a:lnTo>
                    <a:lnTo>
                      <a:pt x="200" y="1644"/>
                    </a:lnTo>
                    <a:lnTo>
                      <a:pt x="180" y="1676"/>
                    </a:lnTo>
                    <a:lnTo>
                      <a:pt x="160" y="1706"/>
                    </a:lnTo>
                    <a:lnTo>
                      <a:pt x="140" y="1734"/>
                    </a:lnTo>
                    <a:lnTo>
                      <a:pt x="120" y="1760"/>
                    </a:lnTo>
                    <a:lnTo>
                      <a:pt x="120" y="1760"/>
                    </a:lnTo>
                    <a:lnTo>
                      <a:pt x="90" y="1790"/>
                    </a:lnTo>
                    <a:lnTo>
                      <a:pt x="62" y="1816"/>
                    </a:lnTo>
                    <a:lnTo>
                      <a:pt x="32" y="1840"/>
                    </a:lnTo>
                    <a:lnTo>
                      <a:pt x="0" y="1858"/>
                    </a:lnTo>
                    <a:lnTo>
                      <a:pt x="242" y="1760"/>
                    </a:lnTo>
                    <a:lnTo>
                      <a:pt x="290" y="1742"/>
                    </a:lnTo>
                    <a:lnTo>
                      <a:pt x="290" y="1742"/>
                    </a:lnTo>
                    <a:lnTo>
                      <a:pt x="306" y="1732"/>
                    </a:lnTo>
                    <a:lnTo>
                      <a:pt x="322" y="1722"/>
                    </a:lnTo>
                    <a:lnTo>
                      <a:pt x="354" y="1696"/>
                    </a:lnTo>
                    <a:lnTo>
                      <a:pt x="384" y="1668"/>
                    </a:lnTo>
                    <a:lnTo>
                      <a:pt x="412" y="1634"/>
                    </a:lnTo>
                    <a:lnTo>
                      <a:pt x="412" y="1634"/>
                    </a:lnTo>
                    <a:lnTo>
                      <a:pt x="434" y="1602"/>
                    </a:lnTo>
                    <a:lnTo>
                      <a:pt x="456" y="1566"/>
                    </a:lnTo>
                    <a:lnTo>
                      <a:pt x="476" y="1530"/>
                    </a:lnTo>
                    <a:lnTo>
                      <a:pt x="496" y="1490"/>
                    </a:lnTo>
                    <a:lnTo>
                      <a:pt x="514" y="1446"/>
                    </a:lnTo>
                    <a:lnTo>
                      <a:pt x="530" y="1402"/>
                    </a:lnTo>
                    <a:lnTo>
                      <a:pt x="544" y="1356"/>
                    </a:lnTo>
                    <a:lnTo>
                      <a:pt x="558" y="1306"/>
                    </a:lnTo>
                    <a:lnTo>
                      <a:pt x="558" y="1306"/>
                    </a:lnTo>
                    <a:lnTo>
                      <a:pt x="568" y="1264"/>
                    </a:lnTo>
                    <a:lnTo>
                      <a:pt x="578" y="1218"/>
                    </a:lnTo>
                    <a:lnTo>
                      <a:pt x="584" y="1172"/>
                    </a:lnTo>
                    <a:lnTo>
                      <a:pt x="592" y="1126"/>
                    </a:lnTo>
                    <a:lnTo>
                      <a:pt x="596" y="1078"/>
                    </a:lnTo>
                    <a:lnTo>
                      <a:pt x="600" y="1030"/>
                    </a:lnTo>
                    <a:lnTo>
                      <a:pt x="602" y="980"/>
                    </a:lnTo>
                    <a:lnTo>
                      <a:pt x="602" y="930"/>
                    </a:lnTo>
                    <a:lnTo>
                      <a:pt x="602" y="930"/>
                    </a:lnTo>
                    <a:lnTo>
                      <a:pt x="602" y="878"/>
                    </a:lnTo>
                    <a:lnTo>
                      <a:pt x="600" y="828"/>
                    </a:lnTo>
                    <a:lnTo>
                      <a:pt x="596" y="780"/>
                    </a:lnTo>
                    <a:lnTo>
                      <a:pt x="592" y="732"/>
                    </a:lnTo>
                    <a:lnTo>
                      <a:pt x="584" y="686"/>
                    </a:lnTo>
                    <a:lnTo>
                      <a:pt x="578" y="640"/>
                    </a:lnTo>
                    <a:lnTo>
                      <a:pt x="568" y="594"/>
                    </a:lnTo>
                    <a:lnTo>
                      <a:pt x="558" y="552"/>
                    </a:lnTo>
                    <a:lnTo>
                      <a:pt x="558" y="552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7"/>
              <p:cNvSpPr>
                <a:spLocks/>
              </p:cNvSpPr>
              <p:nvPr/>
            </p:nvSpPr>
            <p:spPr bwMode="auto">
              <a:xfrm>
                <a:off x="3881756" y="878840"/>
                <a:ext cx="1356141" cy="2703657"/>
              </a:xfrm>
              <a:custGeom>
                <a:avLst/>
                <a:gdLst>
                  <a:gd name="T0" fmla="*/ 1144 w 1200"/>
                  <a:gd name="T1" fmla="*/ 692 h 2400"/>
                  <a:gd name="T2" fmla="*/ 1096 w 1200"/>
                  <a:gd name="T3" fmla="*/ 522 h 2400"/>
                  <a:gd name="T4" fmla="*/ 1034 w 1200"/>
                  <a:gd name="T5" fmla="*/ 370 h 2400"/>
                  <a:gd name="T6" fmla="*/ 978 w 1200"/>
                  <a:gd name="T7" fmla="*/ 266 h 2400"/>
                  <a:gd name="T8" fmla="*/ 904 w 1200"/>
                  <a:gd name="T9" fmla="*/ 164 h 2400"/>
                  <a:gd name="T10" fmla="*/ 864 w 1200"/>
                  <a:gd name="T11" fmla="*/ 122 h 2400"/>
                  <a:gd name="T12" fmla="*/ 778 w 1200"/>
                  <a:gd name="T13" fmla="*/ 52 h 2400"/>
                  <a:gd name="T14" fmla="*/ 712 w 1200"/>
                  <a:gd name="T15" fmla="*/ 20 h 2400"/>
                  <a:gd name="T16" fmla="*/ 600 w 1200"/>
                  <a:gd name="T17" fmla="*/ 0 h 2400"/>
                  <a:gd name="T18" fmla="*/ 538 w 1200"/>
                  <a:gd name="T19" fmla="*/ 6 h 2400"/>
                  <a:gd name="T20" fmla="*/ 450 w 1200"/>
                  <a:gd name="T21" fmla="*/ 36 h 2400"/>
                  <a:gd name="T22" fmla="*/ 366 w 1200"/>
                  <a:gd name="T23" fmla="*/ 94 h 2400"/>
                  <a:gd name="T24" fmla="*/ 288 w 1200"/>
                  <a:gd name="T25" fmla="*/ 172 h 2400"/>
                  <a:gd name="T26" fmla="*/ 218 w 1200"/>
                  <a:gd name="T27" fmla="*/ 274 h 2400"/>
                  <a:gd name="T28" fmla="*/ 156 w 1200"/>
                  <a:gd name="T29" fmla="*/ 392 h 2400"/>
                  <a:gd name="T30" fmla="*/ 102 w 1200"/>
                  <a:gd name="T31" fmla="*/ 528 h 2400"/>
                  <a:gd name="T32" fmla="*/ 60 w 1200"/>
                  <a:gd name="T33" fmla="*/ 678 h 2400"/>
                  <a:gd name="T34" fmla="*/ 26 w 1200"/>
                  <a:gd name="T35" fmla="*/ 842 h 2400"/>
                  <a:gd name="T36" fmla="*/ 6 w 1200"/>
                  <a:gd name="T37" fmla="*/ 1016 h 2400"/>
                  <a:gd name="T38" fmla="*/ 0 w 1200"/>
                  <a:gd name="T39" fmla="*/ 1200 h 2400"/>
                  <a:gd name="T40" fmla="*/ 2 w 1200"/>
                  <a:gd name="T41" fmla="*/ 1322 h 2400"/>
                  <a:gd name="T42" fmla="*/ 18 w 1200"/>
                  <a:gd name="T43" fmla="*/ 1498 h 2400"/>
                  <a:gd name="T44" fmla="*/ 48 w 1200"/>
                  <a:gd name="T45" fmla="*/ 1666 h 2400"/>
                  <a:gd name="T46" fmla="*/ 86 w 1200"/>
                  <a:gd name="T47" fmla="*/ 1822 h 2400"/>
                  <a:gd name="T48" fmla="*/ 136 w 1200"/>
                  <a:gd name="T49" fmla="*/ 1962 h 2400"/>
                  <a:gd name="T50" fmla="*/ 196 w 1200"/>
                  <a:gd name="T51" fmla="*/ 2088 h 2400"/>
                  <a:gd name="T52" fmla="*/ 264 w 1200"/>
                  <a:gd name="T53" fmla="*/ 2194 h 2400"/>
                  <a:gd name="T54" fmla="*/ 340 w 1200"/>
                  <a:gd name="T55" fmla="*/ 2280 h 2400"/>
                  <a:gd name="T56" fmla="*/ 422 w 1200"/>
                  <a:gd name="T57" fmla="*/ 2346 h 2400"/>
                  <a:gd name="T58" fmla="*/ 508 w 1200"/>
                  <a:gd name="T59" fmla="*/ 2386 h 2400"/>
                  <a:gd name="T60" fmla="*/ 600 w 1200"/>
                  <a:gd name="T61" fmla="*/ 2400 h 2400"/>
                  <a:gd name="T62" fmla="*/ 676 w 1200"/>
                  <a:gd name="T63" fmla="*/ 2390 h 2400"/>
                  <a:gd name="T64" fmla="*/ 748 w 1200"/>
                  <a:gd name="T65" fmla="*/ 2362 h 2400"/>
                  <a:gd name="T66" fmla="*/ 836 w 1200"/>
                  <a:gd name="T67" fmla="*/ 2302 h 2400"/>
                  <a:gd name="T68" fmla="*/ 884 w 1200"/>
                  <a:gd name="T69" fmla="*/ 2256 h 2400"/>
                  <a:gd name="T70" fmla="*/ 942 w 1200"/>
                  <a:gd name="T71" fmla="*/ 2186 h 2400"/>
                  <a:gd name="T72" fmla="*/ 1010 w 1200"/>
                  <a:gd name="T73" fmla="*/ 2074 h 2400"/>
                  <a:gd name="T74" fmla="*/ 1076 w 1200"/>
                  <a:gd name="T75" fmla="*/ 1930 h 2400"/>
                  <a:gd name="T76" fmla="*/ 1130 w 1200"/>
                  <a:gd name="T77" fmla="*/ 1764 h 2400"/>
                  <a:gd name="T78" fmla="*/ 1156 w 1200"/>
                  <a:gd name="T79" fmla="*/ 1646 h 2400"/>
                  <a:gd name="T80" fmla="*/ 1182 w 1200"/>
                  <a:gd name="T81" fmla="*/ 1486 h 2400"/>
                  <a:gd name="T82" fmla="*/ 1198 w 1200"/>
                  <a:gd name="T83" fmla="*/ 1316 h 2400"/>
                  <a:gd name="T84" fmla="*/ 1200 w 1200"/>
                  <a:gd name="T85" fmla="*/ 1200 h 2400"/>
                  <a:gd name="T86" fmla="*/ 1194 w 1200"/>
                  <a:gd name="T87" fmla="*/ 1024 h 2400"/>
                  <a:gd name="T88" fmla="*/ 1176 w 1200"/>
                  <a:gd name="T89" fmla="*/ 858 h 2400"/>
                  <a:gd name="T90" fmla="*/ 1156 w 1200"/>
                  <a:gd name="T91" fmla="*/ 752 h 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0" h="2400">
                    <a:moveTo>
                      <a:pt x="1156" y="752"/>
                    </a:moveTo>
                    <a:lnTo>
                      <a:pt x="1156" y="752"/>
                    </a:lnTo>
                    <a:lnTo>
                      <a:pt x="1144" y="692"/>
                    </a:lnTo>
                    <a:lnTo>
                      <a:pt x="1130" y="634"/>
                    </a:lnTo>
                    <a:lnTo>
                      <a:pt x="1112" y="576"/>
                    </a:lnTo>
                    <a:lnTo>
                      <a:pt x="1096" y="522"/>
                    </a:lnTo>
                    <a:lnTo>
                      <a:pt x="1076" y="468"/>
                    </a:lnTo>
                    <a:lnTo>
                      <a:pt x="1056" y="418"/>
                    </a:lnTo>
                    <a:lnTo>
                      <a:pt x="1034" y="370"/>
                    </a:lnTo>
                    <a:lnTo>
                      <a:pt x="1010" y="324"/>
                    </a:lnTo>
                    <a:lnTo>
                      <a:pt x="1010" y="324"/>
                    </a:lnTo>
                    <a:lnTo>
                      <a:pt x="978" y="266"/>
                    </a:lnTo>
                    <a:lnTo>
                      <a:pt x="942" y="212"/>
                    </a:lnTo>
                    <a:lnTo>
                      <a:pt x="922" y="188"/>
                    </a:lnTo>
                    <a:lnTo>
                      <a:pt x="904" y="164"/>
                    </a:lnTo>
                    <a:lnTo>
                      <a:pt x="884" y="142"/>
                    </a:lnTo>
                    <a:lnTo>
                      <a:pt x="864" y="122"/>
                    </a:lnTo>
                    <a:lnTo>
                      <a:pt x="864" y="122"/>
                    </a:lnTo>
                    <a:lnTo>
                      <a:pt x="836" y="96"/>
                    </a:lnTo>
                    <a:lnTo>
                      <a:pt x="808" y="72"/>
                    </a:lnTo>
                    <a:lnTo>
                      <a:pt x="778" y="52"/>
                    </a:lnTo>
                    <a:lnTo>
                      <a:pt x="748" y="36"/>
                    </a:lnTo>
                    <a:lnTo>
                      <a:pt x="748" y="36"/>
                    </a:lnTo>
                    <a:lnTo>
                      <a:pt x="712" y="20"/>
                    </a:lnTo>
                    <a:lnTo>
                      <a:pt x="676" y="8"/>
                    </a:lnTo>
                    <a:lnTo>
                      <a:pt x="638" y="2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70" y="0"/>
                    </a:lnTo>
                    <a:lnTo>
                      <a:pt x="538" y="6"/>
                    </a:lnTo>
                    <a:lnTo>
                      <a:pt x="508" y="12"/>
                    </a:lnTo>
                    <a:lnTo>
                      <a:pt x="478" y="24"/>
                    </a:lnTo>
                    <a:lnTo>
                      <a:pt x="450" y="36"/>
                    </a:lnTo>
                    <a:lnTo>
                      <a:pt x="422" y="52"/>
                    </a:lnTo>
                    <a:lnTo>
                      <a:pt x="394" y="72"/>
                    </a:lnTo>
                    <a:lnTo>
                      <a:pt x="366" y="94"/>
                    </a:lnTo>
                    <a:lnTo>
                      <a:pt x="340" y="118"/>
                    </a:lnTo>
                    <a:lnTo>
                      <a:pt x="314" y="144"/>
                    </a:lnTo>
                    <a:lnTo>
                      <a:pt x="288" y="172"/>
                    </a:lnTo>
                    <a:lnTo>
                      <a:pt x="264" y="204"/>
                    </a:lnTo>
                    <a:lnTo>
                      <a:pt x="240" y="238"/>
                    </a:lnTo>
                    <a:lnTo>
                      <a:pt x="218" y="274"/>
                    </a:lnTo>
                    <a:lnTo>
                      <a:pt x="196" y="310"/>
                    </a:lnTo>
                    <a:lnTo>
                      <a:pt x="176" y="350"/>
                    </a:lnTo>
                    <a:lnTo>
                      <a:pt x="156" y="392"/>
                    </a:lnTo>
                    <a:lnTo>
                      <a:pt x="136" y="436"/>
                    </a:lnTo>
                    <a:lnTo>
                      <a:pt x="120" y="482"/>
                    </a:lnTo>
                    <a:lnTo>
                      <a:pt x="102" y="528"/>
                    </a:lnTo>
                    <a:lnTo>
                      <a:pt x="86" y="576"/>
                    </a:lnTo>
                    <a:lnTo>
                      <a:pt x="72" y="628"/>
                    </a:lnTo>
                    <a:lnTo>
                      <a:pt x="60" y="678"/>
                    </a:lnTo>
                    <a:lnTo>
                      <a:pt x="48" y="732"/>
                    </a:lnTo>
                    <a:lnTo>
                      <a:pt x="36" y="786"/>
                    </a:lnTo>
                    <a:lnTo>
                      <a:pt x="26" y="842"/>
                    </a:lnTo>
                    <a:lnTo>
                      <a:pt x="18" y="900"/>
                    </a:lnTo>
                    <a:lnTo>
                      <a:pt x="12" y="958"/>
                    </a:lnTo>
                    <a:lnTo>
                      <a:pt x="6" y="1016"/>
                    </a:lnTo>
                    <a:lnTo>
                      <a:pt x="2" y="1076"/>
                    </a:lnTo>
                    <a:lnTo>
                      <a:pt x="0" y="1138"/>
                    </a:lnTo>
                    <a:lnTo>
                      <a:pt x="0" y="1200"/>
                    </a:lnTo>
                    <a:lnTo>
                      <a:pt x="0" y="1200"/>
                    </a:lnTo>
                    <a:lnTo>
                      <a:pt x="0" y="1260"/>
                    </a:lnTo>
                    <a:lnTo>
                      <a:pt x="2" y="1322"/>
                    </a:lnTo>
                    <a:lnTo>
                      <a:pt x="6" y="1382"/>
                    </a:lnTo>
                    <a:lnTo>
                      <a:pt x="12" y="1440"/>
                    </a:lnTo>
                    <a:lnTo>
                      <a:pt x="18" y="1498"/>
                    </a:lnTo>
                    <a:lnTo>
                      <a:pt x="26" y="1556"/>
                    </a:lnTo>
                    <a:lnTo>
                      <a:pt x="36" y="1612"/>
                    </a:lnTo>
                    <a:lnTo>
                      <a:pt x="48" y="1666"/>
                    </a:lnTo>
                    <a:lnTo>
                      <a:pt x="60" y="1720"/>
                    </a:lnTo>
                    <a:lnTo>
                      <a:pt x="72" y="1772"/>
                    </a:lnTo>
                    <a:lnTo>
                      <a:pt x="86" y="1822"/>
                    </a:lnTo>
                    <a:lnTo>
                      <a:pt x="102" y="1870"/>
                    </a:lnTo>
                    <a:lnTo>
                      <a:pt x="120" y="1916"/>
                    </a:lnTo>
                    <a:lnTo>
                      <a:pt x="136" y="1962"/>
                    </a:lnTo>
                    <a:lnTo>
                      <a:pt x="156" y="2006"/>
                    </a:lnTo>
                    <a:lnTo>
                      <a:pt x="176" y="2048"/>
                    </a:lnTo>
                    <a:lnTo>
                      <a:pt x="196" y="2088"/>
                    </a:lnTo>
                    <a:lnTo>
                      <a:pt x="218" y="2124"/>
                    </a:lnTo>
                    <a:lnTo>
                      <a:pt x="240" y="2160"/>
                    </a:lnTo>
                    <a:lnTo>
                      <a:pt x="264" y="2194"/>
                    </a:lnTo>
                    <a:lnTo>
                      <a:pt x="288" y="2226"/>
                    </a:lnTo>
                    <a:lnTo>
                      <a:pt x="314" y="2254"/>
                    </a:lnTo>
                    <a:lnTo>
                      <a:pt x="340" y="2280"/>
                    </a:lnTo>
                    <a:lnTo>
                      <a:pt x="366" y="2304"/>
                    </a:lnTo>
                    <a:lnTo>
                      <a:pt x="394" y="2326"/>
                    </a:lnTo>
                    <a:lnTo>
                      <a:pt x="422" y="2346"/>
                    </a:lnTo>
                    <a:lnTo>
                      <a:pt x="450" y="2362"/>
                    </a:lnTo>
                    <a:lnTo>
                      <a:pt x="478" y="2374"/>
                    </a:lnTo>
                    <a:lnTo>
                      <a:pt x="508" y="2386"/>
                    </a:lnTo>
                    <a:lnTo>
                      <a:pt x="538" y="2392"/>
                    </a:lnTo>
                    <a:lnTo>
                      <a:pt x="570" y="2398"/>
                    </a:lnTo>
                    <a:lnTo>
                      <a:pt x="600" y="2400"/>
                    </a:lnTo>
                    <a:lnTo>
                      <a:pt x="600" y="2400"/>
                    </a:lnTo>
                    <a:lnTo>
                      <a:pt x="638" y="2396"/>
                    </a:lnTo>
                    <a:lnTo>
                      <a:pt x="676" y="2390"/>
                    </a:lnTo>
                    <a:lnTo>
                      <a:pt x="712" y="2378"/>
                    </a:lnTo>
                    <a:lnTo>
                      <a:pt x="748" y="2362"/>
                    </a:lnTo>
                    <a:lnTo>
                      <a:pt x="748" y="2362"/>
                    </a:lnTo>
                    <a:lnTo>
                      <a:pt x="778" y="2346"/>
                    </a:lnTo>
                    <a:lnTo>
                      <a:pt x="808" y="2326"/>
                    </a:lnTo>
                    <a:lnTo>
                      <a:pt x="836" y="2302"/>
                    </a:lnTo>
                    <a:lnTo>
                      <a:pt x="864" y="2276"/>
                    </a:lnTo>
                    <a:lnTo>
                      <a:pt x="864" y="2276"/>
                    </a:lnTo>
                    <a:lnTo>
                      <a:pt x="884" y="2256"/>
                    </a:lnTo>
                    <a:lnTo>
                      <a:pt x="904" y="2234"/>
                    </a:lnTo>
                    <a:lnTo>
                      <a:pt x="922" y="2210"/>
                    </a:lnTo>
                    <a:lnTo>
                      <a:pt x="942" y="2186"/>
                    </a:lnTo>
                    <a:lnTo>
                      <a:pt x="978" y="2132"/>
                    </a:lnTo>
                    <a:lnTo>
                      <a:pt x="1010" y="2074"/>
                    </a:lnTo>
                    <a:lnTo>
                      <a:pt x="1010" y="2074"/>
                    </a:lnTo>
                    <a:lnTo>
                      <a:pt x="1034" y="2028"/>
                    </a:lnTo>
                    <a:lnTo>
                      <a:pt x="1056" y="1980"/>
                    </a:lnTo>
                    <a:lnTo>
                      <a:pt x="1076" y="1930"/>
                    </a:lnTo>
                    <a:lnTo>
                      <a:pt x="1096" y="1876"/>
                    </a:lnTo>
                    <a:lnTo>
                      <a:pt x="1112" y="1822"/>
                    </a:lnTo>
                    <a:lnTo>
                      <a:pt x="1130" y="1764"/>
                    </a:lnTo>
                    <a:lnTo>
                      <a:pt x="1144" y="1706"/>
                    </a:lnTo>
                    <a:lnTo>
                      <a:pt x="1156" y="1646"/>
                    </a:lnTo>
                    <a:lnTo>
                      <a:pt x="1156" y="1646"/>
                    </a:lnTo>
                    <a:lnTo>
                      <a:pt x="1166" y="1594"/>
                    </a:lnTo>
                    <a:lnTo>
                      <a:pt x="1176" y="1540"/>
                    </a:lnTo>
                    <a:lnTo>
                      <a:pt x="1182" y="1486"/>
                    </a:lnTo>
                    <a:lnTo>
                      <a:pt x="1188" y="1430"/>
                    </a:lnTo>
                    <a:lnTo>
                      <a:pt x="1194" y="1374"/>
                    </a:lnTo>
                    <a:lnTo>
                      <a:pt x="1198" y="1316"/>
                    </a:lnTo>
                    <a:lnTo>
                      <a:pt x="1200" y="1258"/>
                    </a:lnTo>
                    <a:lnTo>
                      <a:pt x="1200" y="1200"/>
                    </a:lnTo>
                    <a:lnTo>
                      <a:pt x="1200" y="1200"/>
                    </a:lnTo>
                    <a:lnTo>
                      <a:pt x="1200" y="1140"/>
                    </a:lnTo>
                    <a:lnTo>
                      <a:pt x="1198" y="1082"/>
                    </a:lnTo>
                    <a:lnTo>
                      <a:pt x="1194" y="1024"/>
                    </a:lnTo>
                    <a:lnTo>
                      <a:pt x="1188" y="968"/>
                    </a:lnTo>
                    <a:lnTo>
                      <a:pt x="1182" y="912"/>
                    </a:lnTo>
                    <a:lnTo>
                      <a:pt x="1176" y="858"/>
                    </a:lnTo>
                    <a:lnTo>
                      <a:pt x="1166" y="804"/>
                    </a:lnTo>
                    <a:lnTo>
                      <a:pt x="1156" y="752"/>
                    </a:lnTo>
                    <a:lnTo>
                      <a:pt x="1156" y="75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3" name="TextBox 1032"/>
            <p:cNvSpPr txBox="1"/>
            <p:nvPr/>
          </p:nvSpPr>
          <p:spPr>
            <a:xfrm>
              <a:off x="5369958" y="1907503"/>
              <a:ext cx="1254434" cy="697627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cs typeface="Helvetica Light"/>
                </a:rPr>
                <a:t>Data</a:t>
              </a:r>
              <a:br>
                <a:rPr lang="en-US" dirty="0">
                  <a:solidFill>
                    <a:srgbClr val="FFFFFF"/>
                  </a:solidFill>
                  <a:cs typeface="Helvetica Light"/>
                </a:rPr>
              </a:br>
              <a:r>
                <a:rPr lang="en-US" dirty="0">
                  <a:solidFill>
                    <a:srgbClr val="FFFFFF"/>
                  </a:solidFill>
                  <a:cs typeface="Helvetica Light"/>
                </a:rPr>
                <a:t>Acquisition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25184" y="2763397"/>
            <a:ext cx="1482109" cy="1023765"/>
            <a:chOff x="6475258" y="4175800"/>
            <a:chExt cx="2074952" cy="1547022"/>
          </a:xfrm>
        </p:grpSpPr>
        <p:sp>
          <p:nvSpPr>
            <p:cNvPr id="216" name="Freeform 2"/>
            <p:cNvSpPr>
              <a:spLocks/>
            </p:cNvSpPr>
            <p:nvPr/>
          </p:nvSpPr>
          <p:spPr bwMode="auto">
            <a:xfrm rot="5400000">
              <a:off x="6739223" y="3911835"/>
              <a:ext cx="1547022" cy="2074952"/>
            </a:xfrm>
            <a:custGeom>
              <a:avLst/>
              <a:gdLst>
                <a:gd name="T0" fmla="*/ 0 w 1998"/>
                <a:gd name="T1" fmla="*/ 0 h 1998"/>
                <a:gd name="T2" fmla="*/ 1992 w 1998"/>
                <a:gd name="T3" fmla="*/ 0 h 1998"/>
                <a:gd name="T4" fmla="*/ 1500 w 1998"/>
                <a:gd name="T5" fmla="*/ 504 h 1998"/>
                <a:gd name="T6" fmla="*/ 1500 w 1998"/>
                <a:gd name="T7" fmla="*/ 1494 h 1998"/>
                <a:gd name="T8" fmla="*/ 1998 w 1998"/>
                <a:gd name="T9" fmla="*/ 1998 h 1998"/>
                <a:gd name="T10" fmla="*/ 6 w 1998"/>
                <a:gd name="T11" fmla="*/ 1998 h 1998"/>
                <a:gd name="T12" fmla="*/ 504 w 1998"/>
                <a:gd name="T13" fmla="*/ 1494 h 1998"/>
                <a:gd name="T14" fmla="*/ 498 w 1998"/>
                <a:gd name="T15" fmla="*/ 504 h 1998"/>
                <a:gd name="T16" fmla="*/ 0 w 1998"/>
                <a:gd name="T17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8" h="1998">
                  <a:moveTo>
                    <a:pt x="0" y="0"/>
                  </a:moveTo>
                  <a:lnTo>
                    <a:pt x="1992" y="0"/>
                  </a:lnTo>
                  <a:lnTo>
                    <a:pt x="1500" y="504"/>
                  </a:lnTo>
                  <a:lnTo>
                    <a:pt x="1500" y="1494"/>
                  </a:lnTo>
                  <a:lnTo>
                    <a:pt x="1998" y="1998"/>
                  </a:lnTo>
                  <a:lnTo>
                    <a:pt x="6" y="1998"/>
                  </a:lnTo>
                  <a:lnTo>
                    <a:pt x="504" y="1494"/>
                  </a:lnTo>
                  <a:lnTo>
                    <a:pt x="498" y="50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994922" y="4626146"/>
              <a:ext cx="1035623" cy="69762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woPt" dir="t">
                <a:rot lat="0" lon="0" rev="54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Machine</a:t>
              </a:r>
              <a:endParaRPr lang="en-US" dirty="0">
                <a:solidFill>
                  <a:srgbClr val="FFFFFF"/>
                </a:solidFill>
                <a:cs typeface="Helvetica Light"/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  <a:cs typeface="Helvetica Light"/>
                </a:rPr>
                <a:t>Learners</a:t>
              </a:r>
            </a:p>
          </p:txBody>
        </p:sp>
      </p:grpSp>
      <p:sp>
        <p:nvSpPr>
          <p:cNvPr id="1055" name="Flowchart: Multidocument 1054"/>
          <p:cNvSpPr/>
          <p:nvPr/>
        </p:nvSpPr>
        <p:spPr>
          <a:xfrm>
            <a:off x="4768807" y="2403733"/>
            <a:ext cx="1194865" cy="374752"/>
          </a:xfrm>
          <a:prstGeom prst="flowChartMultidocumen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cs typeface="Helvetica Light"/>
              </a:rPr>
              <a:t>Features</a:t>
            </a:r>
            <a:endParaRPr lang="en-US" dirty="0">
              <a:solidFill>
                <a:srgbClr val="FFFFFF"/>
              </a:solidFill>
              <a:cs typeface="Helvetica Light"/>
            </a:endParaRPr>
          </a:p>
        </p:txBody>
      </p:sp>
      <p:sp>
        <p:nvSpPr>
          <p:cNvPr id="243" name="Can 242"/>
          <p:cNvSpPr/>
          <p:nvPr/>
        </p:nvSpPr>
        <p:spPr>
          <a:xfrm>
            <a:off x="770639" y="4064374"/>
            <a:ext cx="1438215" cy="10287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1636" tIns="122455" rIns="81636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cs typeface="Helvetica Light"/>
              </a:rPr>
              <a:t>Document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cs typeface="Helvetica Light"/>
              </a:rPr>
              <a:t>Store</a:t>
            </a:r>
            <a:endParaRPr lang="en-US" dirty="0">
              <a:solidFill>
                <a:srgbClr val="FFFFFF"/>
              </a:solidFill>
              <a:cs typeface="Helvetica Light"/>
            </a:endParaRPr>
          </a:p>
        </p:txBody>
      </p:sp>
      <p:sp>
        <p:nvSpPr>
          <p:cNvPr id="267" name="Right Arrow 266"/>
          <p:cNvSpPr/>
          <p:nvPr/>
        </p:nvSpPr>
        <p:spPr>
          <a:xfrm>
            <a:off x="2085436" y="4467310"/>
            <a:ext cx="745111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65279" y="1099094"/>
            <a:ext cx="1549373" cy="1153615"/>
            <a:chOff x="7511390" y="1660854"/>
            <a:chExt cx="2169122" cy="1743240"/>
          </a:xfrm>
        </p:grpSpPr>
        <p:sp>
          <p:nvSpPr>
            <p:cNvPr id="202" name="Rectangle 9"/>
            <p:cNvSpPr>
              <a:spLocks noChangeArrowheads="1"/>
            </p:cNvSpPr>
            <p:nvPr/>
          </p:nvSpPr>
          <p:spPr bwMode="auto">
            <a:xfrm>
              <a:off x="7677048" y="1660854"/>
              <a:ext cx="1837808" cy="102590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cs typeface="Helvetica Light"/>
                </a:rPr>
                <a:t>Data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  <a:cs typeface="Helvetica Light"/>
                </a:rPr>
                <a:t>Exchange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11390" y="2706467"/>
              <a:ext cx="2169122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cs typeface="Helvetica Light"/>
                </a:rPr>
                <a:t>Acquire, Standardize,</a:t>
              </a:r>
              <a:br>
                <a:rPr lang="en-US" dirty="0">
                  <a:solidFill>
                    <a:srgbClr val="FFFFFF"/>
                  </a:solidFill>
                  <a:cs typeface="Helvetica Light"/>
                </a:rPr>
              </a:br>
              <a:r>
                <a:rPr lang="en-US" dirty="0">
                  <a:solidFill>
                    <a:srgbClr val="FFFFFF"/>
                  </a:solidFill>
                  <a:cs typeface="Helvetica Light"/>
                </a:rPr>
                <a:t>Validate, Extract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12571" y="2580244"/>
            <a:ext cx="1524000" cy="1680516"/>
            <a:chOff x="3657600" y="3462051"/>
            <a:chExt cx="2133600" cy="2539446"/>
          </a:xfrm>
        </p:grpSpPr>
        <p:sp>
          <p:nvSpPr>
            <p:cNvPr id="22" name="TextBox 21"/>
            <p:cNvSpPr txBox="1"/>
            <p:nvPr/>
          </p:nvSpPr>
          <p:spPr>
            <a:xfrm>
              <a:off x="4141314" y="5582921"/>
              <a:ext cx="1166172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cs typeface="Helvetica Light"/>
                </a:rPr>
                <a:t>Clustering</a:t>
              </a:r>
            </a:p>
          </p:txBody>
        </p:sp>
        <p:pic>
          <p:nvPicPr>
            <p:cNvPr id="141" name="Picture 140" descr="Dot sphere copy.png"/>
            <p:cNvPicPr>
              <a:picLocks noChangeAspect="1"/>
            </p:cNvPicPr>
            <p:nvPr/>
          </p:nvPicPr>
          <p:blipFill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3462051"/>
              <a:ext cx="2133600" cy="210054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803571" y="2594521"/>
            <a:ext cx="2177143" cy="1666239"/>
            <a:chOff x="9448800" y="3920610"/>
            <a:chExt cx="3048000" cy="2517872"/>
          </a:xfrm>
        </p:grpSpPr>
        <p:grpSp>
          <p:nvGrpSpPr>
            <p:cNvPr id="2" name="Group 1"/>
            <p:cNvGrpSpPr/>
            <p:nvPr/>
          </p:nvGrpSpPr>
          <p:grpSpPr>
            <a:xfrm>
              <a:off x="9448800" y="3920610"/>
              <a:ext cx="3048000" cy="2057400"/>
              <a:chOff x="9448800" y="3920610"/>
              <a:chExt cx="3048000" cy="20574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9448800" y="3920610"/>
                <a:ext cx="3048000" cy="2057400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840119" y="4297780"/>
                <a:ext cx="736407" cy="47340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800" dirty="0">
                  <a:solidFill>
                    <a:schemeClr val="tx1"/>
                  </a:solidFill>
                  <a:cs typeface="Helvetica Neue Light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626012" y="4414884"/>
                <a:ext cx="861049" cy="55353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700" dirty="0">
                  <a:solidFill>
                    <a:schemeClr val="tx1"/>
                  </a:solidFill>
                  <a:cs typeface="Helvetica Neue Light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516765" y="4363983"/>
                <a:ext cx="635167" cy="40832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solidFill>
                    <a:schemeClr val="tx1"/>
                  </a:solidFill>
                  <a:cs typeface="Helvetica Neue Light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615738" y="4923886"/>
                <a:ext cx="639000" cy="410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solidFill>
                    <a:schemeClr val="tx1"/>
                  </a:solidFill>
                  <a:cs typeface="Helvetica Neue Light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055729" y="4986015"/>
                <a:ext cx="1286437" cy="752274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 dirty="0">
                  <a:solidFill>
                    <a:schemeClr val="tx1"/>
                  </a:solidFill>
                  <a:cs typeface="Helvetica Neue Light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1467279" y="5381987"/>
                <a:ext cx="365965" cy="235264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9735259" y="4872985"/>
                <a:ext cx="365965" cy="235264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1318820" y="4974786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180635" y="4822085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170361" y="5636488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318820" y="4300841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0576526" y="4262183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9784745" y="5178387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913784" y="4132838"/>
                <a:ext cx="256577" cy="164943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>
                    <a:alpha val="9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dirty="0">
                  <a:cs typeface="Helvetica Neue Light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10457532" y="6019906"/>
              <a:ext cx="1030539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cs typeface="Helvetica Light"/>
                </a:rPr>
                <a:t>Blocking</a:t>
              </a:r>
              <a:endParaRPr lang="en-US" dirty="0">
                <a:cs typeface="Helvetica Light"/>
              </a:endParaRPr>
            </a:p>
          </p:txBody>
        </p:sp>
      </p:grpSp>
      <p:sp>
        <p:nvSpPr>
          <p:cNvPr id="144" name="Right Arrow 143"/>
          <p:cNvSpPr/>
          <p:nvPr/>
        </p:nvSpPr>
        <p:spPr>
          <a:xfrm>
            <a:off x="762000" y="504265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Names</a:t>
            </a:r>
          </a:p>
        </p:txBody>
      </p:sp>
      <p:sp>
        <p:nvSpPr>
          <p:cNvPr id="145" name="Right Arrow 144"/>
          <p:cNvSpPr/>
          <p:nvPr/>
        </p:nvSpPr>
        <p:spPr>
          <a:xfrm>
            <a:off x="762000" y="690319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Places</a:t>
            </a:r>
          </a:p>
        </p:txBody>
      </p:sp>
      <p:sp>
        <p:nvSpPr>
          <p:cNvPr id="146" name="Right Arrow 145"/>
          <p:cNvSpPr/>
          <p:nvPr/>
        </p:nvSpPr>
        <p:spPr>
          <a:xfrm>
            <a:off x="762000" y="897984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cs typeface="Helvetica Light"/>
              </a:rPr>
              <a:t>Phones</a:t>
            </a:r>
            <a:endParaRPr lang="en-US" sz="1000" dirty="0">
              <a:solidFill>
                <a:schemeClr val="tx1"/>
              </a:solidFill>
              <a:cs typeface="Helvetica Light"/>
            </a:endParaRPr>
          </a:p>
        </p:txBody>
      </p:sp>
      <p:sp>
        <p:nvSpPr>
          <p:cNvPr id="147" name="Right Arrow 146"/>
          <p:cNvSpPr/>
          <p:nvPr/>
        </p:nvSpPr>
        <p:spPr>
          <a:xfrm>
            <a:off x="762000" y="1105650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Court Records</a:t>
            </a:r>
          </a:p>
        </p:txBody>
      </p:sp>
      <p:sp>
        <p:nvSpPr>
          <p:cNvPr id="148" name="Right Arrow 147"/>
          <p:cNvSpPr/>
          <p:nvPr/>
        </p:nvSpPr>
        <p:spPr>
          <a:xfrm>
            <a:off x="762000" y="1313316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News/Blogs</a:t>
            </a:r>
          </a:p>
        </p:txBody>
      </p:sp>
      <p:sp>
        <p:nvSpPr>
          <p:cNvPr id="149" name="Right Arrow 148"/>
          <p:cNvSpPr/>
          <p:nvPr/>
        </p:nvSpPr>
        <p:spPr>
          <a:xfrm>
            <a:off x="762000" y="1520982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Professional</a:t>
            </a:r>
          </a:p>
        </p:txBody>
      </p:sp>
      <p:sp>
        <p:nvSpPr>
          <p:cNvPr id="150" name="Right Arrow 149"/>
          <p:cNvSpPr/>
          <p:nvPr/>
        </p:nvSpPr>
        <p:spPr>
          <a:xfrm>
            <a:off x="762000" y="1728647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Relatives</a:t>
            </a:r>
          </a:p>
        </p:txBody>
      </p:sp>
      <p:sp>
        <p:nvSpPr>
          <p:cNvPr id="151" name="Right Arrow 150"/>
          <p:cNvSpPr/>
          <p:nvPr/>
        </p:nvSpPr>
        <p:spPr>
          <a:xfrm>
            <a:off x="762000" y="1936313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Friends</a:t>
            </a:r>
          </a:p>
        </p:txBody>
      </p:sp>
      <p:sp>
        <p:nvSpPr>
          <p:cNvPr id="152" name="Right Arrow 151"/>
          <p:cNvSpPr/>
          <p:nvPr/>
        </p:nvSpPr>
        <p:spPr>
          <a:xfrm>
            <a:off x="762000" y="2143977"/>
            <a:ext cx="2122714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cs typeface="Helvetica Light"/>
              </a:rPr>
              <a:t>Colleagues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24582" y="806824"/>
            <a:ext cx="1329561" cy="1113428"/>
            <a:chOff x="10439400" y="838200"/>
            <a:chExt cx="1556585" cy="1455818"/>
          </a:xfrm>
        </p:grpSpPr>
        <p:pic>
          <p:nvPicPr>
            <p:cNvPr id="122" name="Picture 121" descr="Stack paper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9400" y="838200"/>
              <a:ext cx="1556585" cy="1455818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 rot="18851373">
              <a:off x="10806281" y="1043985"/>
              <a:ext cx="810606" cy="684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cs typeface="Helvetica Light"/>
                </a:rPr>
                <a:t>inome Data </a:t>
              </a:r>
              <a:br>
                <a:rPr lang="en-US" sz="800" dirty="0">
                  <a:cs typeface="Helvetica Light"/>
                </a:rPr>
              </a:br>
              <a:r>
                <a:rPr lang="en-US" sz="800" dirty="0">
                  <a:cs typeface="Helvetica Light"/>
                </a:rPr>
                <a:t>Model</a:t>
              </a:r>
              <a:br>
                <a:rPr lang="en-US" sz="800" dirty="0">
                  <a:cs typeface="Helvetica Light"/>
                </a:rPr>
              </a:br>
              <a:r>
                <a:rPr lang="en-US" sz="800" dirty="0">
                  <a:cs typeface="Helvetica Light"/>
                </a:rPr>
                <a:t>(IDM)</a:t>
              </a:r>
            </a:p>
          </p:txBody>
        </p:sp>
      </p:grpSp>
      <p:sp>
        <p:nvSpPr>
          <p:cNvPr id="261" name="Right Arrow 260"/>
          <p:cNvSpPr/>
          <p:nvPr/>
        </p:nvSpPr>
        <p:spPr>
          <a:xfrm flipH="1">
            <a:off x="4030055" y="3137032"/>
            <a:ext cx="745111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037" name="Right Arrow 1036"/>
          <p:cNvSpPr/>
          <p:nvPr/>
        </p:nvSpPr>
        <p:spPr>
          <a:xfrm>
            <a:off x="4817490" y="1300300"/>
            <a:ext cx="745111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57" name="Right Arrow 256"/>
          <p:cNvSpPr/>
          <p:nvPr/>
        </p:nvSpPr>
        <p:spPr>
          <a:xfrm>
            <a:off x="6722490" y="1300300"/>
            <a:ext cx="897510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58" name="Right Arrow 257"/>
          <p:cNvSpPr/>
          <p:nvPr/>
        </p:nvSpPr>
        <p:spPr>
          <a:xfrm flipH="1">
            <a:off x="6041571" y="3137032"/>
            <a:ext cx="833318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62" name="Right Arrow 261"/>
          <p:cNvSpPr/>
          <p:nvPr/>
        </p:nvSpPr>
        <p:spPr>
          <a:xfrm flipH="1">
            <a:off x="1949518" y="3137032"/>
            <a:ext cx="745111" cy="276493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60" name="Right Arrow 159"/>
          <p:cNvSpPr/>
          <p:nvPr/>
        </p:nvSpPr>
        <p:spPr>
          <a:xfrm rot="16200000" flipH="1">
            <a:off x="7558308" y="2094760"/>
            <a:ext cx="857251" cy="29843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61" name="Right Arrow 160"/>
          <p:cNvSpPr/>
          <p:nvPr/>
        </p:nvSpPr>
        <p:spPr>
          <a:xfrm rot="16200000" flipH="1">
            <a:off x="1161974" y="3708407"/>
            <a:ext cx="655544" cy="29843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1351" y="57150"/>
            <a:ext cx="7856538" cy="574862"/>
          </a:xfrm>
        </p:spPr>
        <p:txBody>
          <a:bodyPr/>
          <a:lstStyle/>
          <a:p>
            <a:r>
              <a:rPr lang="en-US" dirty="0" smtClean="0"/>
              <a:t>THE INOME ENGINE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2851110" y="4430222"/>
            <a:ext cx="2482890" cy="586866"/>
            <a:chOff x="3991554" y="6694557"/>
            <a:chExt cx="3476046" cy="886819"/>
          </a:xfrm>
        </p:grpSpPr>
        <p:sp>
          <p:nvSpPr>
            <p:cNvPr id="123" name="TextBox 122"/>
            <p:cNvSpPr txBox="1"/>
            <p:nvPr/>
          </p:nvSpPr>
          <p:spPr>
            <a:xfrm>
              <a:off x="3991554" y="6694557"/>
              <a:ext cx="3476046" cy="45843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117564" tIns="58782" rIns="117564" bIns="58782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cs typeface="Helvetica Light"/>
                </a:rPr>
                <a:t>http://</a:t>
              </a:r>
              <a:r>
                <a:rPr lang="en-US" dirty="0" err="1" smtClean="0">
                  <a:solidFill>
                    <a:srgbClr val="FFFFFF"/>
                  </a:solidFill>
                  <a:cs typeface="Helvetica Light"/>
                </a:rPr>
                <a:t>developer.inome.com</a:t>
              </a:r>
              <a:endParaRPr lang="en-US" dirty="0">
                <a:solidFill>
                  <a:srgbClr val="FFFFFF"/>
                </a:solidFill>
                <a:cs typeface="Helvetica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94423" y="7162800"/>
              <a:ext cx="658281" cy="418576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APIs</a:t>
              </a:r>
              <a:endParaRPr lang="en-US" dirty="0">
                <a:solidFill>
                  <a:srgbClr val="FFFFFF"/>
                </a:solidFill>
                <a:cs typeface="Helvetica Light"/>
              </a:endParaRPr>
            </a:p>
          </p:txBody>
        </p:sp>
      </p:grpSp>
      <p:sp>
        <p:nvSpPr>
          <p:cNvPr id="82" name="Right Arrow 81"/>
          <p:cNvSpPr/>
          <p:nvPr/>
        </p:nvSpPr>
        <p:spPr>
          <a:xfrm rot="16200000" flipH="1">
            <a:off x="5171790" y="2739446"/>
            <a:ext cx="352986" cy="29843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Strata Redux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6" y="302559"/>
            <a:ext cx="7674429" cy="380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143" y="2975162"/>
            <a:ext cx="5061857" cy="1954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7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69840" y="2798668"/>
            <a:ext cx="7183559" cy="1927177"/>
            <a:chOff x="152400" y="4229100"/>
            <a:chExt cx="10056982" cy="2912180"/>
          </a:xfrm>
        </p:grpSpPr>
        <p:sp>
          <p:nvSpPr>
            <p:cNvPr id="3" name="Rectangle 2"/>
            <p:cNvSpPr/>
            <p:nvPr/>
          </p:nvSpPr>
          <p:spPr>
            <a:xfrm>
              <a:off x="152400" y="4350772"/>
              <a:ext cx="7391400" cy="2790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/>
                <a:t>"Watch your </a:t>
              </a:r>
              <a:r>
                <a:rPr lang="en-US" sz="1900" dirty="0">
                  <a:solidFill>
                    <a:srgbClr val="FFFF00"/>
                  </a:solidFill>
                </a:rPr>
                <a:t>thoughts</a:t>
              </a:r>
              <a:r>
                <a:rPr lang="en-US" sz="1900" dirty="0"/>
                <a:t>, they become words.</a:t>
              </a:r>
            </a:p>
            <a:p>
              <a:r>
                <a:rPr lang="en-US" sz="1900" dirty="0"/>
                <a:t>Watch your </a:t>
              </a:r>
              <a:r>
                <a:rPr lang="en-US" sz="1900" dirty="0">
                  <a:solidFill>
                    <a:srgbClr val="FFFF00"/>
                  </a:solidFill>
                </a:rPr>
                <a:t>words</a:t>
              </a:r>
              <a:r>
                <a:rPr lang="en-US" sz="1900" dirty="0"/>
                <a:t>, they become actions.</a:t>
              </a:r>
            </a:p>
            <a:p>
              <a:r>
                <a:rPr lang="en-US" sz="1900" dirty="0"/>
                <a:t>Watch your </a:t>
              </a:r>
              <a:r>
                <a:rPr lang="en-US" sz="1900" dirty="0">
                  <a:solidFill>
                    <a:srgbClr val="FFFF00"/>
                  </a:solidFill>
                </a:rPr>
                <a:t>actions</a:t>
              </a:r>
              <a:r>
                <a:rPr lang="en-US" sz="1900" dirty="0"/>
                <a:t>, they become habits.</a:t>
              </a:r>
            </a:p>
            <a:p>
              <a:r>
                <a:rPr lang="en-US" sz="1900" dirty="0"/>
                <a:t>Watch your </a:t>
              </a:r>
              <a:r>
                <a:rPr lang="en-US" sz="1900" dirty="0">
                  <a:solidFill>
                    <a:srgbClr val="FFFF00"/>
                  </a:solidFill>
                </a:rPr>
                <a:t>habits</a:t>
              </a:r>
              <a:r>
                <a:rPr lang="en-US" sz="1900" dirty="0"/>
                <a:t>, they become your character.</a:t>
              </a:r>
            </a:p>
            <a:p>
              <a:r>
                <a:rPr lang="en-US" sz="1900" dirty="0"/>
                <a:t>Watch your </a:t>
              </a:r>
              <a:r>
                <a:rPr lang="en-US" sz="1900" dirty="0">
                  <a:solidFill>
                    <a:srgbClr val="FFFF00"/>
                  </a:solidFill>
                </a:rPr>
                <a:t>character</a:t>
              </a:r>
              <a:r>
                <a:rPr lang="en-US" sz="1900" dirty="0"/>
                <a:t>, it becomes your </a:t>
              </a:r>
              <a:r>
                <a:rPr lang="en-US" sz="1900" dirty="0">
                  <a:solidFill>
                    <a:srgbClr val="FFFF00"/>
                  </a:solidFill>
                </a:rPr>
                <a:t>destiny</a:t>
              </a:r>
              <a:r>
                <a:rPr lang="en-US" sz="1900" dirty="0"/>
                <a:t>.”</a:t>
              </a:r>
            </a:p>
            <a:p>
              <a:pPr algn="r"/>
              <a:r>
                <a:rPr lang="en-US" sz="1900" dirty="0"/>
                <a:t>Lao Tzu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8346" b="6217"/>
            <a:stretch/>
          </p:blipFill>
          <p:spPr>
            <a:xfrm>
              <a:off x="7696199" y="4229100"/>
              <a:ext cx="2513183" cy="2897536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72143" y="363071"/>
            <a:ext cx="7674429" cy="2057400"/>
            <a:chOff x="228600" y="228600"/>
            <a:chExt cx="10744200" cy="3108960"/>
          </a:xfrm>
        </p:grpSpPr>
        <p:pic>
          <p:nvPicPr>
            <p:cNvPr id="4" name="Picture 3" descr="George-Orwell-00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5181600" cy="310896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714999" y="838200"/>
              <a:ext cx="5257801" cy="1906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/>
                <a:t>… the essential crime that </a:t>
              </a:r>
              <a:r>
                <a:rPr lang="en-US" sz="1900" dirty="0">
                  <a:solidFill>
                    <a:srgbClr val="FFFF00"/>
                  </a:solidFill>
                </a:rPr>
                <a:t>contained</a:t>
              </a:r>
              <a:r>
                <a:rPr lang="en-US" sz="1900" dirty="0"/>
                <a:t> </a:t>
              </a:r>
              <a:r>
                <a:rPr lang="en-US" sz="1900" dirty="0">
                  <a:solidFill>
                    <a:srgbClr val="FFFF00"/>
                  </a:solidFill>
                </a:rPr>
                <a:t>all others in itself</a:t>
              </a:r>
              <a:r>
                <a:rPr lang="en-US" sz="1900" dirty="0"/>
                <a:t>. </a:t>
              </a:r>
              <a:r>
                <a:rPr lang="en-US" sz="1900" dirty="0" err="1"/>
                <a:t>Thoughtcrime</a:t>
              </a:r>
              <a:r>
                <a:rPr lang="en-US" sz="1900" dirty="0"/>
                <a:t>, they called it." </a:t>
              </a:r>
            </a:p>
            <a:p>
              <a:pPr algn="r"/>
              <a:r>
                <a:rPr lang="en-US" sz="1900" dirty="0"/>
                <a:t>George Orwell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87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58786" y="1015266"/>
            <a:ext cx="4708071" cy="3511162"/>
            <a:chOff x="2342156" y="1104900"/>
            <a:chExt cx="5715000" cy="5242719"/>
          </a:xfrm>
        </p:grpSpPr>
        <p:sp>
          <p:nvSpPr>
            <p:cNvPr id="18" name="Isosceles Triangle 17"/>
            <p:cNvSpPr/>
            <p:nvPr/>
          </p:nvSpPr>
          <p:spPr>
            <a:xfrm>
              <a:off x="2342156" y="1104900"/>
              <a:ext cx="5715000" cy="4648201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0" bIns="914400" rtlCol="0" anchor="ctr"/>
            <a:lstStyle/>
            <a:p>
              <a:pPr algn="ctr"/>
              <a:r>
                <a:rPr lang="en-US" sz="2500" b="1" kern="1800" spc="556" dirty="0">
                  <a:cs typeface="Helvetica Light"/>
                </a:rPr>
                <a:t>PRIVACY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7211" y="5773170"/>
              <a:ext cx="1120708" cy="574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00" dirty="0">
                  <a:cs typeface="Helvetica Light"/>
                </a:rPr>
                <a:t>PERILS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18439073">
              <a:off x="2438098" y="3195500"/>
              <a:ext cx="1515878" cy="46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00" dirty="0">
                  <a:cs typeface="Helvetica Light"/>
                </a:rPr>
                <a:t>PLACES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3170000">
              <a:off x="6352456" y="3195500"/>
              <a:ext cx="1715195" cy="46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00" dirty="0">
                  <a:cs typeface="Helvetica Light"/>
                </a:rPr>
                <a:t>PLAYERS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0" y="4655663"/>
            <a:ext cx="5334000" cy="402670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http://jimadler.me/post/14171086020/creepy-is-as-creepy-does</a:t>
            </a:r>
            <a:endParaRPr lang="en-US" sz="1100" dirty="0"/>
          </a:p>
          <a:p>
            <a:pPr algn="r"/>
            <a:r>
              <a:rPr lang="en-US" sz="1100" dirty="0">
                <a:hlinkClick r:id="rId4"/>
              </a:rPr>
              <a:t>http://jimadler.me/post/18618791545/strata-2012-is-privacy-a-big-data-prison</a:t>
            </a:r>
            <a:r>
              <a:rPr lang="en-US" sz="1100" dirty="0"/>
              <a:t>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Places-Players-perils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privacy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47061" y="1325629"/>
            <a:ext cx="7756270" cy="32463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79714" y="201706"/>
            <a:ext cx="7239000" cy="55469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Places-Players-perils</a:t>
            </a:r>
            <a:r>
              <a:rPr lang="en-US" dirty="0"/>
              <a:t> Cases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816428" y="4382383"/>
            <a:ext cx="7293429" cy="742644"/>
          </a:xfrm>
          <a:prstGeom prst="rightArrow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r>
              <a:rPr lang="en-US" sz="1700" b="1" spc="347" dirty="0"/>
              <a:t>MORE PRIVATE PLACES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-1452981" y="2134013"/>
            <a:ext cx="4034118" cy="801584"/>
          </a:xfrm>
          <a:prstGeom prst="rightArrow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r>
              <a:rPr lang="en-US" sz="1700" b="1" spc="347" dirty="0"/>
              <a:t>MORE PLAYER POWER GAP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287522"/>
              </p:ext>
            </p:extLst>
          </p:nvPr>
        </p:nvGraphicFramePr>
        <p:xfrm>
          <a:off x="381000" y="504264"/>
          <a:ext cx="7728857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75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Felon 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67150"/>
            <a:ext cx="4193460" cy="1042042"/>
          </a:xfrm>
          <a:prstGeom prst="rect">
            <a:avLst/>
          </a:prstGeom>
          <a:noFill/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17564" tIns="58782" rIns="117564" bIns="58782" rtlCol="0">
            <a:spAutoFit/>
          </a:bodyPr>
          <a:lstStyle/>
          <a:p>
            <a:r>
              <a:rPr lang="en-US" sz="2000" u="sng" dirty="0" smtClean="0">
                <a:solidFill>
                  <a:srgbClr val="FFFFFF"/>
                </a:solidFill>
                <a:cs typeface="Helvetica Light"/>
              </a:rPr>
              <a:t>Contributors</a:t>
            </a:r>
          </a:p>
          <a:p>
            <a:r>
              <a:rPr lang="en-US" sz="2000" dirty="0" smtClean="0">
                <a:solidFill>
                  <a:srgbClr val="FFFFFF"/>
                </a:solidFill>
                <a:cs typeface="Helvetica Light"/>
              </a:rPr>
              <a:t>Jeremy Kahn, Senior Scientist </a:t>
            </a:r>
          </a:p>
          <a:p>
            <a:r>
              <a:rPr lang="en-US" sz="2000" dirty="0" smtClean="0">
                <a:solidFill>
                  <a:srgbClr val="FFFFFF"/>
                </a:solidFill>
                <a:cs typeface="Helvetica Light"/>
              </a:rPr>
              <a:t>Deepak </a:t>
            </a:r>
            <a:r>
              <a:rPr lang="en-US" sz="2000" dirty="0" err="1" smtClean="0">
                <a:solidFill>
                  <a:srgbClr val="FFFFFF"/>
                </a:solidFill>
                <a:cs typeface="Helvetica Light"/>
              </a:rPr>
              <a:t>Konidena</a:t>
            </a:r>
            <a:r>
              <a:rPr lang="en-US" sz="2000" dirty="0" smtClean="0">
                <a:solidFill>
                  <a:srgbClr val="FFFFFF"/>
                </a:solidFill>
                <a:cs typeface="Helvetica Light"/>
              </a:rPr>
              <a:t>, Software Engineer</a:t>
            </a:r>
          </a:p>
        </p:txBody>
      </p:sp>
    </p:spTree>
    <p:extLst>
      <p:ext uri="{BB962C8B-B14F-4D97-AF65-F5344CB8AC3E}">
        <p14:creationId xmlns:p14="http://schemas.microsoft.com/office/powerpoint/2010/main" val="17775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Classifier’s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6" y="1613647"/>
            <a:ext cx="7878788" cy="3065931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If someone has minor offenses </a:t>
            </a:r>
            <a:br>
              <a:rPr lang="en-US" sz="3700" dirty="0"/>
            </a:br>
            <a:r>
              <a:rPr lang="en-US" sz="3700" dirty="0"/>
              <a:t>on their criminal record, </a:t>
            </a:r>
            <a:br>
              <a:rPr lang="en-US" sz="3700" dirty="0"/>
            </a:br>
            <a:r>
              <a:rPr lang="en-US" sz="3700" dirty="0"/>
              <a:t>do they also have any felonies?</a:t>
            </a:r>
          </a:p>
        </p:txBody>
      </p:sp>
    </p:spTree>
    <p:extLst>
      <p:ext uri="{BB962C8B-B14F-4D97-AF65-F5344CB8AC3E}">
        <p14:creationId xmlns:p14="http://schemas.microsoft.com/office/powerpoint/2010/main" val="8758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6" y="716054"/>
            <a:ext cx="7878788" cy="4024034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Ask the hard questions</a:t>
            </a:r>
          </a:p>
          <a:p>
            <a:endParaRPr lang="en-US" sz="3300" dirty="0"/>
          </a:p>
          <a:p>
            <a:r>
              <a:rPr lang="en-US" sz="3300" dirty="0"/>
              <a:t>Convene the suits, wonks, and geeks</a:t>
            </a:r>
          </a:p>
          <a:p>
            <a:endParaRPr lang="en-US" sz="3300" dirty="0" smtClean="0"/>
          </a:p>
          <a:p>
            <a:r>
              <a:rPr lang="en-US" sz="3300" dirty="0" smtClean="0"/>
              <a:t>Drive responsible </a:t>
            </a:r>
            <a:r>
              <a:rPr lang="en-US" sz="3300" dirty="0"/>
              <a:t>innovation</a:t>
            </a:r>
          </a:p>
          <a:p>
            <a:endParaRPr lang="en-US" sz="3300" dirty="0"/>
          </a:p>
          <a:p>
            <a:r>
              <a:rPr lang="en-US" sz="3300" dirty="0"/>
              <a:t>Explore the </a:t>
            </a:r>
            <a:r>
              <a:rPr lang="en-US" sz="3300" dirty="0" smtClean="0"/>
              <a:t>data &amp; showcase the </a:t>
            </a:r>
            <a:r>
              <a:rPr lang="en-US" sz="3300" dirty="0"/>
              <a:t>technology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4420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Few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 smtClean="0">
                <a:sym typeface="Wingdings"/>
              </a:rPr>
              <a:t> Has </a:t>
            </a:r>
            <a:r>
              <a:rPr lang="en-US" dirty="0" smtClean="0">
                <a:sym typeface="Wingdings"/>
              </a:rPr>
              <a:t>at least </a:t>
            </a:r>
            <a:r>
              <a:rPr lang="en-US" dirty="0" smtClean="0">
                <a:sym typeface="Wingdings"/>
              </a:rPr>
              <a:t>one felony</a:t>
            </a:r>
          </a:p>
          <a:p>
            <a:pPr lvl="1"/>
            <a:r>
              <a:rPr lang="en-US" dirty="0" smtClean="0">
                <a:sym typeface="Wingdings"/>
              </a:rPr>
              <a:t>Negative  Has no felonies but does have lesser offenses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Classifier Performance</a:t>
            </a:r>
          </a:p>
          <a:p>
            <a:pPr lvl="1"/>
            <a:r>
              <a:rPr lang="en-US" dirty="0" smtClean="0">
                <a:sym typeface="Wingdings"/>
              </a:rPr>
              <a:t>True Positive  Correctly identifies a felon</a:t>
            </a:r>
          </a:p>
          <a:p>
            <a:pPr lvl="1"/>
            <a:r>
              <a:rPr lang="en-US" dirty="0" smtClean="0">
                <a:sym typeface="Wingdings"/>
              </a:rPr>
              <a:t>True Negative  Correctly ignores someone who isn’t a felon</a:t>
            </a:r>
          </a:p>
          <a:p>
            <a:pPr lvl="1"/>
            <a:r>
              <a:rPr lang="en-US" dirty="0" smtClean="0">
                <a:sym typeface="Wingdings"/>
              </a:rPr>
              <a:t>False Positive  Incorrectly identifies </a:t>
            </a:r>
            <a:r>
              <a:rPr lang="en-US" dirty="0" smtClean="0"/>
              <a:t>a felon who isn’t one</a:t>
            </a:r>
          </a:p>
          <a:p>
            <a:pPr lvl="1"/>
            <a:r>
              <a:rPr lang="en-US" dirty="0" smtClean="0"/>
              <a:t>False Negative </a:t>
            </a:r>
            <a:r>
              <a:rPr lang="en-US" dirty="0" smtClean="0">
                <a:sym typeface="Wingdings"/>
              </a:rPr>
              <a:t> Incorrectly ignores a felon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Overture &amp; 3 </a:t>
            </a:r>
            <a:r>
              <a:rPr lang="en-US" dirty="0"/>
              <a:t>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5904" indent="-515904">
              <a:buFont typeface="+mj-lt"/>
              <a:buAutoNum type="arabicPeriod"/>
            </a:pPr>
            <a:r>
              <a:rPr lang="en-US" sz="3100" dirty="0" smtClean="0"/>
              <a:t>About inome</a:t>
            </a:r>
          </a:p>
          <a:p>
            <a:pPr marL="515904" indent="-515904">
              <a:buFont typeface="+mj-lt"/>
              <a:buAutoNum type="arabicPeriod"/>
            </a:pPr>
            <a:endParaRPr lang="en-US" sz="3100" dirty="0" smtClean="0"/>
          </a:p>
          <a:p>
            <a:pPr marL="515904" indent="-515904">
              <a:buFont typeface="+mj-lt"/>
              <a:buAutoNum type="arabicPeriod"/>
            </a:pPr>
            <a:r>
              <a:rPr lang="en-US" sz="3100" dirty="0" smtClean="0"/>
              <a:t>Strata </a:t>
            </a:r>
            <a:r>
              <a:rPr lang="en-US" sz="3100" dirty="0" err="1"/>
              <a:t>Redux</a:t>
            </a:r>
            <a:endParaRPr lang="en-US" sz="3100" dirty="0"/>
          </a:p>
          <a:p>
            <a:pPr marL="515904" indent="-515904">
              <a:buFont typeface="+mj-lt"/>
              <a:buAutoNum type="arabicPeriod"/>
            </a:pPr>
            <a:endParaRPr lang="en-US" sz="3100" dirty="0"/>
          </a:p>
          <a:p>
            <a:pPr marL="515904" indent="-515904">
              <a:buFont typeface="+mj-lt"/>
              <a:buAutoNum type="arabicPeriod"/>
            </a:pPr>
            <a:r>
              <a:rPr lang="en-US" sz="3100" dirty="0"/>
              <a:t>Felon Classifier</a:t>
            </a:r>
          </a:p>
          <a:p>
            <a:pPr marL="515904" indent="-515904">
              <a:buFont typeface="+mj-lt"/>
              <a:buAutoNum type="arabicPeriod"/>
            </a:pPr>
            <a:endParaRPr lang="en-US" sz="3100" dirty="0"/>
          </a:p>
          <a:p>
            <a:pPr marL="515904" indent="-515904">
              <a:buFont typeface="+mj-lt"/>
              <a:buAutoNum type="arabicPeriod"/>
            </a:pPr>
            <a:r>
              <a:rPr lang="en-US" sz="3100" dirty="0"/>
              <a:t>Closing Arguments </a:t>
            </a:r>
          </a:p>
        </p:txBody>
      </p:sp>
    </p:spTree>
    <p:extLst>
      <p:ext uri="{BB962C8B-B14F-4D97-AF65-F5344CB8AC3E}">
        <p14:creationId xmlns:p14="http://schemas.microsoft.com/office/powerpoint/2010/main" val="14457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 And Cleansing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1048" y="819528"/>
            <a:ext cx="1360714" cy="32777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122455" rIns="81636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cs typeface="Helvetica Light"/>
              </a:rPr>
              <a:t>250 M Defendants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cs typeface="Helvetica Light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cs typeface="Helvetica Light"/>
              </a:rPr>
              <a:t>avro</a:t>
            </a:r>
            <a:r>
              <a:rPr lang="en-US" dirty="0" smtClean="0">
                <a:solidFill>
                  <a:srgbClr val="FFFFFF"/>
                </a:solidFill>
                <a:cs typeface="Helvetica Light"/>
              </a:rPr>
              <a:t> files)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48151" y="1650379"/>
            <a:ext cx="1632857" cy="1967451"/>
            <a:chOff x="3657600" y="1905000"/>
            <a:chExt cx="2286000" cy="2973037"/>
          </a:xfrm>
          <a:effectLst/>
        </p:grpSpPr>
        <p:grpSp>
          <p:nvGrpSpPr>
            <p:cNvPr id="20" name="Group 19"/>
            <p:cNvGrpSpPr/>
            <p:nvPr/>
          </p:nvGrpSpPr>
          <p:grpSpPr>
            <a:xfrm>
              <a:off x="3657600" y="1905000"/>
              <a:ext cx="2286000" cy="2438400"/>
              <a:chOff x="4267200" y="1752600"/>
              <a:chExt cx="2286000" cy="3505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67200" y="1752600"/>
                <a:ext cx="457200" cy="35052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Data Acquisition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24400" y="1752600"/>
                <a:ext cx="457200" cy="35052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Data Exchange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81600" y="1752600"/>
                <a:ext cx="457200" cy="35052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Blocking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38800" y="1752600"/>
                <a:ext cx="457200" cy="35052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Linking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96000" y="1752600"/>
                <a:ext cx="457200" cy="35052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Clustering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917590" y="4419599"/>
              <a:ext cx="1766020" cy="458438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INOME ENGINE</a:t>
              </a:r>
              <a:endParaRPr lang="en-US" dirty="0">
                <a:solidFill>
                  <a:srgbClr val="FFFFFF"/>
                </a:solidFill>
                <a:cs typeface="Helvetica Light"/>
              </a:endParaRPr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3297398" y="1853271"/>
            <a:ext cx="1360714" cy="121023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122455" rIns="81636" bIns="0" rtlCol="0" anchor="t"/>
          <a:lstStyle/>
          <a:p>
            <a:pPr algn="ctr"/>
            <a:r>
              <a:rPr lang="en-US" dirty="0" smtClean="0">
                <a:solidFill>
                  <a:srgbClr val="FFFFFF"/>
                </a:solidFill>
                <a:cs typeface="Helvetica Light"/>
              </a:rPr>
              <a:t>40 M Defendants</a:t>
            </a:r>
          </a:p>
        </p:txBody>
      </p:sp>
      <p:grpSp>
        <p:nvGrpSpPr>
          <p:cNvPr id="160" name="Group 159"/>
          <p:cNvGrpSpPr/>
          <p:nvPr/>
        </p:nvGrpSpPr>
        <p:grpSpPr>
          <a:xfrm rot="1380000">
            <a:off x="4759652" y="1250201"/>
            <a:ext cx="2233843" cy="2583116"/>
            <a:chOff x="8550328" y="3405394"/>
            <a:chExt cx="3127380" cy="3903375"/>
          </a:xfrm>
          <a:effectLst/>
        </p:grpSpPr>
        <p:sp>
          <p:nvSpPr>
            <p:cNvPr id="70" name="Right Arrow 69"/>
            <p:cNvSpPr/>
            <p:nvPr/>
          </p:nvSpPr>
          <p:spPr>
            <a:xfrm>
              <a:off x="9829800" y="5272293"/>
              <a:ext cx="1524000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Ohio</a:t>
              </a:r>
            </a:p>
          </p:txBody>
        </p:sp>
        <p:sp>
          <p:nvSpPr>
            <p:cNvPr id="138" name="Right Arrow 137"/>
            <p:cNvSpPr/>
            <p:nvPr/>
          </p:nvSpPr>
          <p:spPr>
            <a:xfrm rot="16200000">
              <a:off x="8420100" y="3862594"/>
              <a:ext cx="1524000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Alabama</a:t>
              </a:r>
            </a:p>
          </p:txBody>
        </p:sp>
        <p:sp>
          <p:nvSpPr>
            <p:cNvPr id="142" name="Right Arrow 141"/>
            <p:cNvSpPr/>
            <p:nvPr/>
          </p:nvSpPr>
          <p:spPr>
            <a:xfrm rot="18900000">
              <a:off x="9416908" y="4275485"/>
              <a:ext cx="1524000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Florida</a:t>
              </a:r>
            </a:p>
          </p:txBody>
        </p:sp>
        <p:sp>
          <p:nvSpPr>
            <p:cNvPr id="148" name="Right Arrow 147"/>
            <p:cNvSpPr/>
            <p:nvPr/>
          </p:nvSpPr>
          <p:spPr>
            <a:xfrm rot="20280000">
              <a:off x="9711034" y="4661296"/>
              <a:ext cx="1966674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Kentucky:  60 K</a:t>
              </a:r>
            </a:p>
          </p:txBody>
        </p:sp>
        <p:sp>
          <p:nvSpPr>
            <p:cNvPr id="152" name="Right Arrow 151"/>
            <p:cNvSpPr/>
            <p:nvPr/>
          </p:nvSpPr>
          <p:spPr>
            <a:xfrm rot="17580000">
              <a:off x="8970913" y="3974658"/>
              <a:ext cx="1524000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Delaware</a:t>
              </a:r>
            </a:p>
          </p:txBody>
        </p:sp>
        <p:sp>
          <p:nvSpPr>
            <p:cNvPr id="156" name="Right Arrow 155"/>
            <p:cNvSpPr/>
            <p:nvPr/>
          </p:nvSpPr>
          <p:spPr>
            <a:xfrm rot="1500000">
              <a:off x="9720754" y="5815356"/>
              <a:ext cx="1524000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Texas</a:t>
              </a:r>
            </a:p>
          </p:txBody>
        </p:sp>
        <p:sp>
          <p:nvSpPr>
            <p:cNvPr id="157" name="Right Arrow 156"/>
            <p:cNvSpPr/>
            <p:nvPr/>
          </p:nvSpPr>
          <p:spPr>
            <a:xfrm rot="2713107">
              <a:off x="9419596" y="6241969"/>
              <a:ext cx="1524000" cy="609600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cs typeface="Helvetica Light"/>
                </a:rPr>
                <a:t>Virginia</a:t>
              </a: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 rot="20220000">
              <a:off x="8550328" y="4864376"/>
              <a:ext cx="1421959" cy="142195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Helvetica Light"/>
                </a:rPr>
                <a:t>State Fan-Out</a:t>
              </a:r>
              <a:endParaRPr lang="en-US" dirty="0">
                <a:cs typeface="Helvetica Light"/>
              </a:endParaRPr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7143611" y="1928910"/>
            <a:ext cx="816429" cy="10589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r>
              <a:rPr lang="en-US" dirty="0" smtClean="0">
                <a:cs typeface="Helvetica Light"/>
              </a:rPr>
              <a:t>Noise</a:t>
            </a:r>
          </a:p>
          <a:p>
            <a:pPr algn="ctr"/>
            <a:r>
              <a:rPr lang="en-US" dirty="0" smtClean="0">
                <a:cs typeface="Helvetica Light"/>
              </a:rPr>
              <a:t>Filter</a:t>
            </a:r>
          </a:p>
        </p:txBody>
      </p:sp>
      <p:sp>
        <p:nvSpPr>
          <p:cNvPr id="165" name="Right Arrow 164"/>
          <p:cNvSpPr/>
          <p:nvPr/>
        </p:nvSpPr>
        <p:spPr>
          <a:xfrm rot="60000">
            <a:off x="7944386" y="2008813"/>
            <a:ext cx="1133474" cy="40341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cs typeface="Helvetica Light"/>
              </a:rPr>
              <a:t>15K Labels</a:t>
            </a:r>
            <a:endParaRPr lang="en-US" sz="1000" dirty="0">
              <a:solidFill>
                <a:schemeClr val="tx1"/>
              </a:solidFill>
              <a:cs typeface="Helvetica Light"/>
            </a:endParaRPr>
          </a:p>
        </p:txBody>
      </p:sp>
      <p:sp>
        <p:nvSpPr>
          <p:cNvPr id="24" name="Right Arrow 23"/>
          <p:cNvSpPr/>
          <p:nvPr/>
        </p:nvSpPr>
        <p:spPr>
          <a:xfrm rot="60000">
            <a:off x="7937396" y="2505410"/>
            <a:ext cx="1133474" cy="40341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0" rIns="81636" bIns="31748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cs typeface="Helvetica Light"/>
              </a:rPr>
              <a:t>15K Predictors</a:t>
            </a:r>
            <a:endParaRPr lang="en-US" sz="1000" dirty="0">
              <a:solidFill>
                <a:schemeClr val="tx1"/>
              </a:solidFill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77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756397"/>
            <a:ext cx="8382000" cy="243399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r>
              <a:rPr lang="en-US" sz="1100" dirty="0">
                <a:latin typeface="Courier New"/>
                <a:cs typeface="Courier New"/>
              </a:rPr>
              <a:t>key: e926f511b7f8289c64130a266c66411e</a:t>
            </a:r>
          </a:p>
          <a:p>
            <a:r>
              <a:rPr lang="en-US" sz="1100" dirty="0" err="1">
                <a:latin typeface="Courier New"/>
                <a:cs typeface="Courier New"/>
              </a:rPr>
              <a:t>val</a:t>
            </a:r>
            <a:r>
              <a:rPr lang="en-US" sz="1100" dirty="0">
                <a:latin typeface="Courier New"/>
                <a:cs typeface="Courier New"/>
              </a:rPr>
              <a:t>:</a:t>
            </a:r>
          </a:p>
          <a:p>
            <a:r>
              <a:rPr lang="en-US" sz="1100" dirty="0">
                <a:latin typeface="Courier New"/>
                <a:cs typeface="Courier New"/>
              </a:rPr>
              <a:t>  offenses:</a:t>
            </a:r>
          </a:p>
          <a:p>
            <a:r>
              <a:rPr lang="en-US" sz="1100" dirty="0">
                <a:latin typeface="Courier New"/>
                <a:cs typeface="Courier New"/>
              </a:rPr>
              <a:t>  - {</a:t>
            </a:r>
            <a:r>
              <a:rPr lang="en-US" sz="1100" dirty="0" err="1">
                <a:latin typeface="Courier New"/>
                <a:cs typeface="Courier New"/>
              </a:rPr>
              <a:t>CaseID</a:t>
            </a:r>
            <a:r>
              <a:rPr lang="en-US" sz="1100" dirty="0">
                <a:latin typeface="Courier New"/>
                <a:cs typeface="Courier New"/>
              </a:rPr>
              <a:t>: MDAOC206059-2, </a:t>
            </a:r>
            <a:r>
              <a:rPr lang="en-US" sz="1100" dirty="0" err="1">
                <a:latin typeface="Courier New"/>
                <a:cs typeface="Courier New"/>
              </a:rPr>
              <a:t>CaseInfo</a:t>
            </a:r>
            <a:r>
              <a:rPr lang="en-US" sz="1100" dirty="0">
                <a:latin typeface="Courier New"/>
                <a:cs typeface="Courier New"/>
              </a:rPr>
              <a:t>: 'CASE DISPO: TRIAL, CJIS CODE: 3 5010', Disposition: STET,</a:t>
            </a:r>
          </a:p>
          <a:p>
            <a:r>
              <a:rPr lang="en-US" sz="1100" dirty="0">
                <a:latin typeface="Courier New"/>
                <a:cs typeface="Courier New"/>
              </a:rPr>
              <a:t>       Key: hyg-MDAOC206059, </a:t>
            </a:r>
            <a:r>
              <a:rPr lang="en-US" sz="1100" b="1" dirty="0" err="1">
                <a:solidFill>
                  <a:srgbClr val="FFFF00"/>
                </a:solidFill>
                <a:latin typeface="Courier New"/>
                <a:cs typeface="Courier New"/>
              </a:rPr>
              <a:t>OffenseClass</a:t>
            </a:r>
            <a:r>
              <a:rPr lang="en-US" sz="1100" b="1" dirty="0">
                <a:solidFill>
                  <a:srgbClr val="FFFF00"/>
                </a:solidFill>
                <a:latin typeface="Courier New"/>
                <a:cs typeface="Courier New"/>
              </a:rPr>
              <a:t>: M</a:t>
            </a:r>
            <a:r>
              <a:rPr lang="en-US" sz="1100" dirty="0">
                <a:latin typeface="Courier New"/>
                <a:cs typeface="Courier New"/>
              </a:rPr>
              <a:t>, </a:t>
            </a:r>
            <a:r>
              <a:rPr lang="en-US" sz="1100" dirty="0" err="1">
                <a:latin typeface="Courier New"/>
                <a:cs typeface="Courier New"/>
              </a:rPr>
              <a:t>OffenseCount</a:t>
            </a:r>
            <a:r>
              <a:rPr lang="en-US" sz="1100" dirty="0">
                <a:latin typeface="Courier New"/>
                <a:cs typeface="Courier New"/>
              </a:rPr>
              <a:t>: '2', </a:t>
            </a:r>
            <a:r>
              <a:rPr lang="en-US" sz="1100" dirty="0" err="1">
                <a:latin typeface="Courier New"/>
                <a:cs typeface="Courier New"/>
              </a:rPr>
              <a:t>OffenseDate</a:t>
            </a:r>
            <a:r>
              <a:rPr lang="en-US" sz="1100" dirty="0">
                <a:latin typeface="Courier New"/>
                <a:cs typeface="Courier New"/>
              </a:rPr>
              <a:t>: '20041205',</a:t>
            </a:r>
          </a:p>
          <a:p>
            <a:r>
              <a:rPr lang="en-US" sz="1100" dirty="0">
                <a:latin typeface="Courier New"/>
                <a:cs typeface="Courier New"/>
              </a:rPr>
              <a:t>       </a:t>
            </a:r>
            <a:r>
              <a:rPr lang="en-US" sz="1100" dirty="0" err="1">
                <a:latin typeface="Courier New"/>
                <a:cs typeface="Courier New"/>
              </a:rPr>
              <a:t>OffenseDesc</a:t>
            </a:r>
            <a:r>
              <a:rPr lang="en-US" sz="1100" dirty="0">
                <a:latin typeface="Courier New"/>
                <a:cs typeface="Courier New"/>
              </a:rPr>
              <a:t>: 'THEFT:LESS $500 VALUE'}</a:t>
            </a:r>
          </a:p>
          <a:p>
            <a:r>
              <a:rPr lang="en-US" sz="1100" dirty="0">
                <a:latin typeface="Courier New"/>
                <a:cs typeface="Courier New"/>
              </a:rPr>
              <a:t>  - {</a:t>
            </a:r>
            <a:r>
              <a:rPr lang="en-US" sz="1100" dirty="0" err="1">
                <a:latin typeface="Courier New"/>
                <a:cs typeface="Courier New"/>
              </a:rPr>
              <a:t>CaseID</a:t>
            </a:r>
            <a:r>
              <a:rPr lang="en-US" sz="1100" dirty="0">
                <a:latin typeface="Courier New"/>
                <a:cs typeface="Courier New"/>
              </a:rPr>
              <a:t>: MDAOC206060-1, </a:t>
            </a:r>
            <a:r>
              <a:rPr lang="en-US" sz="1100" dirty="0" err="1">
                <a:latin typeface="Courier New"/>
                <a:cs typeface="Courier New"/>
              </a:rPr>
              <a:t>CaseInfo</a:t>
            </a:r>
            <a:r>
              <a:rPr lang="en-US" sz="1100" dirty="0">
                <a:latin typeface="Courier New"/>
                <a:cs typeface="Courier New"/>
              </a:rPr>
              <a:t>: 'CASE DISPO: TRIAL, CJIS CODE: 1 4803', Disposition: GUILTY,</a:t>
            </a:r>
          </a:p>
          <a:p>
            <a:r>
              <a:rPr lang="en-US" sz="1100" dirty="0">
                <a:latin typeface="Courier New"/>
                <a:cs typeface="Courier New"/>
              </a:rPr>
              <a:t>       Key: hyg-MDAOC206060, </a:t>
            </a:r>
            <a:r>
              <a:rPr lang="en-US" sz="1100" b="1" dirty="0" err="1">
                <a:solidFill>
                  <a:srgbClr val="FFFF00"/>
                </a:solidFill>
                <a:latin typeface="Courier New"/>
                <a:cs typeface="Courier New"/>
              </a:rPr>
              <a:t>OffenseClass</a:t>
            </a:r>
            <a:r>
              <a:rPr lang="en-US" sz="1100" b="1" dirty="0">
                <a:solidFill>
                  <a:srgbClr val="FFFF00"/>
                </a:solidFill>
                <a:latin typeface="Courier New"/>
                <a:cs typeface="Courier New"/>
              </a:rPr>
              <a:t>: M</a:t>
            </a:r>
            <a:r>
              <a:rPr lang="en-US" sz="1100" dirty="0">
                <a:latin typeface="Courier New"/>
                <a:cs typeface="Courier New"/>
              </a:rPr>
              <a:t>, </a:t>
            </a:r>
            <a:r>
              <a:rPr lang="en-US" sz="1100" dirty="0" err="1">
                <a:latin typeface="Courier New"/>
                <a:cs typeface="Courier New"/>
              </a:rPr>
              <a:t>OffenseCount</a:t>
            </a:r>
            <a:r>
              <a:rPr lang="en-US" sz="1100" dirty="0">
                <a:latin typeface="Courier New"/>
                <a:cs typeface="Courier New"/>
              </a:rPr>
              <a:t>: '1', </a:t>
            </a:r>
            <a:r>
              <a:rPr lang="en-US" sz="1100" dirty="0" err="1">
                <a:latin typeface="Courier New"/>
                <a:cs typeface="Courier New"/>
              </a:rPr>
              <a:t>OffenseDate</a:t>
            </a:r>
            <a:r>
              <a:rPr lang="en-US" sz="1100" dirty="0">
                <a:latin typeface="Courier New"/>
                <a:cs typeface="Courier New"/>
              </a:rPr>
              <a:t>: '20040928',</a:t>
            </a:r>
          </a:p>
          <a:p>
            <a:r>
              <a:rPr lang="en-US" sz="1100" dirty="0">
                <a:latin typeface="Courier New"/>
                <a:cs typeface="Courier New"/>
              </a:rPr>
              <a:t>       </a:t>
            </a:r>
            <a:r>
              <a:rPr lang="en-US" sz="1100" dirty="0" err="1">
                <a:latin typeface="Courier New"/>
                <a:cs typeface="Courier New"/>
              </a:rPr>
              <a:t>OffenseDesc</a:t>
            </a:r>
            <a:r>
              <a:rPr lang="en-US" sz="1100" dirty="0">
                <a:latin typeface="Courier New"/>
                <a:cs typeface="Courier New"/>
              </a:rPr>
              <a:t>: FALSE STATEMENT TO OFFICER}</a:t>
            </a:r>
          </a:p>
          <a:p>
            <a:r>
              <a:rPr lang="en-US" sz="1100" dirty="0">
                <a:latin typeface="Courier New"/>
                <a:cs typeface="Courier New"/>
              </a:rPr>
              <a:t> </a:t>
            </a:r>
          </a:p>
          <a:p>
            <a:r>
              <a:rPr lang="en-US" sz="1100" dirty="0">
                <a:latin typeface="Courier New"/>
                <a:cs typeface="Courier New"/>
              </a:rPr>
              <a:t>  profile: {</a:t>
            </a:r>
            <a:r>
              <a:rPr lang="en-US" sz="1100" dirty="0" err="1">
                <a:latin typeface="Courier New"/>
                <a:cs typeface="Courier New"/>
              </a:rPr>
              <a:t>BodyMarks</a:t>
            </a:r>
            <a:r>
              <a:rPr lang="en-US" sz="1100" dirty="0">
                <a:latin typeface="Courier New"/>
                <a:cs typeface="Courier New"/>
              </a:rPr>
              <a:t>: 'TAT L ARM; ,TAT L SHLD: N/A; ,TAT R ARM: N/A; ,TAT R SHLD:</a:t>
            </a:r>
          </a:p>
          <a:p>
            <a:r>
              <a:rPr lang="en-US" sz="1100" dirty="0">
                <a:latin typeface="Courier New"/>
                <a:cs typeface="Courier New"/>
              </a:rPr>
              <a:t>    N/A; ,TAT RF ARM; ,TAT UL ARM; ,TAT UR AR', DOB: '19711206', </a:t>
            </a:r>
            <a:r>
              <a:rPr lang="en-US" sz="1100" dirty="0" err="1">
                <a:latin typeface="Courier New"/>
                <a:cs typeface="Courier New"/>
              </a:rPr>
              <a:t>DOB.Completeness</a:t>
            </a:r>
            <a:r>
              <a:rPr lang="en-US" sz="1100" dirty="0">
                <a:latin typeface="Courier New"/>
                <a:cs typeface="Courier New"/>
              </a:rPr>
              <a:t>: '111',</a:t>
            </a:r>
          </a:p>
          <a:p>
            <a:r>
              <a:rPr lang="en-US" sz="1100" dirty="0">
                <a:latin typeface="Courier New"/>
                <a:cs typeface="Courier New"/>
              </a:rPr>
              <a:t>    </a:t>
            </a:r>
            <a:r>
              <a:rPr lang="en-US" sz="1100" dirty="0" err="1">
                <a:latin typeface="Courier New"/>
                <a:cs typeface="Courier New"/>
              </a:rPr>
              <a:t>EyeColor</a:t>
            </a:r>
            <a:r>
              <a:rPr lang="en-US" sz="1100" dirty="0">
                <a:latin typeface="Courier New"/>
                <a:cs typeface="Courier New"/>
              </a:rPr>
              <a:t>: HAZEL, Gender: m, </a:t>
            </a:r>
            <a:r>
              <a:rPr lang="en-US" sz="1100" dirty="0" err="1">
                <a:latin typeface="Courier New"/>
                <a:cs typeface="Courier New"/>
              </a:rPr>
              <a:t>HairColor</a:t>
            </a:r>
            <a:r>
              <a:rPr lang="en-US" sz="1100" dirty="0">
                <a:latin typeface="Courier New"/>
                <a:cs typeface="Courier New"/>
              </a:rPr>
              <a:t>: BROWN, Height: 5'8", </a:t>
            </a:r>
            <a:r>
              <a:rPr lang="en-US" sz="1100" dirty="0" err="1">
                <a:latin typeface="Courier New"/>
                <a:cs typeface="Courier New"/>
              </a:rPr>
              <a:t>SkinColor</a:t>
            </a:r>
            <a:r>
              <a:rPr lang="en-US" sz="1100" dirty="0">
                <a:latin typeface="Courier New"/>
                <a:cs typeface="Courier New"/>
              </a:rPr>
              <a:t>: FAIR, </a:t>
            </a:r>
          </a:p>
          <a:p>
            <a:r>
              <a:rPr lang="en-US" sz="1100" dirty="0">
                <a:latin typeface="Courier New"/>
                <a:cs typeface="Courier New"/>
              </a:rPr>
              <a:t>    State: 'DE,MD,MD,MD,MD,MD,MD,MD,MD,MD,MD,MD,MD’, Weight: 180 LBS}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564016"/>
            <a:ext cx="8382000" cy="1249056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r>
              <a:rPr lang="en-US" sz="1100" dirty="0">
                <a:latin typeface="Courier New"/>
                <a:cs typeface="Courier New"/>
              </a:rPr>
              <a:t>key: e926f511b7f8289c64130a266c66411e</a:t>
            </a:r>
          </a:p>
          <a:p>
            <a:r>
              <a:rPr lang="en-US" sz="1100" dirty="0" err="1">
                <a:latin typeface="Courier New"/>
                <a:cs typeface="Courier New"/>
              </a:rPr>
              <a:t>val</a:t>
            </a:r>
            <a:r>
              <a:rPr lang="en-US" sz="1100" dirty="0">
                <a:latin typeface="Courier New"/>
                <a:cs typeface="Courier New"/>
              </a:rPr>
              <a:t>:</a:t>
            </a:r>
          </a:p>
          <a:p>
            <a:r>
              <a:rPr lang="en-US" sz="1100" dirty="0">
                <a:latin typeface="Courier New"/>
                <a:cs typeface="Courier New"/>
              </a:rPr>
              <a:t>  label: true</a:t>
            </a:r>
          </a:p>
          <a:p>
            <a:r>
              <a:rPr lang="en-US" sz="1100" dirty="0">
                <a:latin typeface="Courier New"/>
                <a:cs typeface="Courier New"/>
              </a:rPr>
              <a:t>  offenses:</a:t>
            </a:r>
          </a:p>
          <a:p>
            <a:r>
              <a:rPr lang="en-US" sz="1100" dirty="0" smtClean="0">
                <a:latin typeface="Courier New"/>
                <a:cs typeface="Courier New"/>
              </a:rPr>
              <a:t>- </a:t>
            </a:r>
            <a:r>
              <a:rPr lang="en-US" sz="1100" dirty="0">
                <a:latin typeface="Courier New"/>
                <a:cs typeface="Courier New"/>
              </a:rPr>
              <a:t>{</a:t>
            </a:r>
            <a:r>
              <a:rPr lang="en-US" sz="1100" dirty="0" err="1">
                <a:latin typeface="Courier New"/>
                <a:cs typeface="Courier New"/>
              </a:rPr>
              <a:t>CaseID</a:t>
            </a:r>
            <a:r>
              <a:rPr lang="en-US" sz="1100" dirty="0">
                <a:latin typeface="Courier New"/>
                <a:cs typeface="Courier New"/>
              </a:rPr>
              <a:t>: MDAOC206065-4, </a:t>
            </a:r>
            <a:r>
              <a:rPr lang="en-US" sz="1100" dirty="0" err="1">
                <a:latin typeface="Courier New"/>
                <a:cs typeface="Courier New"/>
              </a:rPr>
              <a:t>CaseInfo</a:t>
            </a:r>
            <a:r>
              <a:rPr lang="en-US" sz="1100" dirty="0">
                <a:latin typeface="Courier New"/>
                <a:cs typeface="Courier New"/>
              </a:rPr>
              <a:t>: 'CASE DISPO: TRIAL, CJIS CODE: 1 6501', Disposition: NOLLE</a:t>
            </a:r>
          </a:p>
          <a:p>
            <a:r>
              <a:rPr lang="en-US" sz="1100" dirty="0">
                <a:latin typeface="Courier New"/>
                <a:cs typeface="Courier New"/>
              </a:rPr>
              <a:t>       PROSEQUI, Key: hyg-MDAOC206065, </a:t>
            </a:r>
            <a:r>
              <a:rPr lang="en-US" sz="1100" b="1" dirty="0" err="1">
                <a:solidFill>
                  <a:srgbClr val="FFFF00"/>
                </a:solidFill>
                <a:latin typeface="Courier New"/>
                <a:cs typeface="Courier New"/>
              </a:rPr>
              <a:t>OffenseClass</a:t>
            </a:r>
            <a:r>
              <a:rPr lang="en-US" sz="1100" b="1" dirty="0">
                <a:solidFill>
                  <a:srgbClr val="FFFF00"/>
                </a:solidFill>
                <a:latin typeface="Courier New"/>
                <a:cs typeface="Courier New"/>
              </a:rPr>
              <a:t>: F</a:t>
            </a:r>
            <a:r>
              <a:rPr lang="en-US" sz="1100" dirty="0">
                <a:latin typeface="Courier New"/>
                <a:cs typeface="Courier New"/>
              </a:rPr>
              <a:t>, </a:t>
            </a:r>
            <a:r>
              <a:rPr lang="en-US" sz="1100" dirty="0" err="1">
                <a:latin typeface="Courier New"/>
                <a:cs typeface="Courier New"/>
              </a:rPr>
              <a:t>OffenseCount</a:t>
            </a:r>
            <a:r>
              <a:rPr lang="en-US" sz="1100" dirty="0">
                <a:latin typeface="Courier New"/>
                <a:cs typeface="Courier New"/>
              </a:rPr>
              <a:t>: '1', </a:t>
            </a:r>
            <a:r>
              <a:rPr lang="en-US" sz="1100" dirty="0" err="1">
                <a:latin typeface="Courier New"/>
                <a:cs typeface="Courier New"/>
              </a:rPr>
              <a:t>OffenseDesc</a:t>
            </a:r>
            <a:r>
              <a:rPr lang="en-US" sz="1100" dirty="0">
                <a:latin typeface="Courier New"/>
                <a:cs typeface="Courier New"/>
              </a:rPr>
              <a:t>: ARSON</a:t>
            </a:r>
          </a:p>
          <a:p>
            <a:r>
              <a:rPr lang="en-US" sz="1100" dirty="0">
                <a:latin typeface="Courier New"/>
                <a:cs typeface="Courier New"/>
              </a:rPr>
              <a:t>       2ND DEGREE}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286" y="453838"/>
            <a:ext cx="1533577" cy="325726"/>
          </a:xfrm>
          <a:prstGeom prst="rect">
            <a:avLst/>
          </a:prstGeom>
        </p:spPr>
        <p:txBody>
          <a:bodyPr wrap="none" lIns="63496" tIns="31748" rIns="63496" bIns="31748">
            <a:spAutoFit/>
          </a:bodyPr>
          <a:lstStyle/>
          <a:p>
            <a:r>
              <a:rPr lang="en-US" sz="1700" dirty="0"/>
              <a:t>Prediction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286" y="3176868"/>
            <a:ext cx="1489827" cy="325726"/>
          </a:xfrm>
          <a:prstGeom prst="rect">
            <a:avLst/>
          </a:prstGeom>
        </p:spPr>
        <p:txBody>
          <a:bodyPr wrap="none" lIns="63496" tIns="31748" rIns="63496" bIns="31748">
            <a:spAutoFit/>
          </a:bodyPr>
          <a:lstStyle/>
          <a:p>
            <a:r>
              <a:rPr lang="en-US" sz="1700" dirty="0"/>
              <a:t>Training Labels</a:t>
            </a:r>
          </a:p>
        </p:txBody>
      </p:sp>
    </p:spTree>
    <p:extLst>
      <p:ext uri="{BB962C8B-B14F-4D97-AF65-F5344CB8AC3E}">
        <p14:creationId xmlns:p14="http://schemas.microsoft.com/office/powerpoint/2010/main" val="23790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02867" y="3319392"/>
            <a:ext cx="7796380" cy="1521549"/>
            <a:chOff x="1284970" y="1815570"/>
            <a:chExt cx="10914932" cy="2299230"/>
          </a:xfrm>
        </p:grpSpPr>
        <p:grpSp>
          <p:nvGrpSpPr>
            <p:cNvPr id="25" name="Group 24"/>
            <p:cNvGrpSpPr/>
            <p:nvPr/>
          </p:nvGrpSpPr>
          <p:grpSpPr>
            <a:xfrm>
              <a:off x="1284970" y="1815570"/>
              <a:ext cx="4833343" cy="2223030"/>
              <a:chOff x="272057" y="1600200"/>
              <a:chExt cx="4833343" cy="222303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72057" y="2146830"/>
                <a:ext cx="4833343" cy="1676400"/>
                <a:chOff x="272057" y="2133600"/>
                <a:chExt cx="4833343" cy="1676400"/>
              </a:xfrm>
            </p:grpSpPr>
            <p:sp>
              <p:nvSpPr>
                <p:cNvPr id="38" name="Snip Single Corner Rectangle 37"/>
                <p:cNvSpPr/>
                <p:nvPr/>
              </p:nvSpPr>
              <p:spPr>
                <a:xfrm>
                  <a:off x="304800" y="2133600"/>
                  <a:ext cx="4800600" cy="1676400"/>
                </a:xfrm>
                <a:prstGeom prst="snip1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600200" y="2438400"/>
                  <a:ext cx="1447800" cy="990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Person</a:t>
                  </a:r>
                </a:p>
                <a:p>
                  <a:pPr algn="ctr"/>
                  <a:r>
                    <a:rPr lang="en-US" dirty="0" smtClean="0"/>
                    <a:t>Information</a:t>
                  </a: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200400" y="2438400"/>
                  <a:ext cx="1447800" cy="990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Non-Felony Offense</a:t>
                  </a:r>
                </a:p>
                <a:p>
                  <a:pPr algn="ctr"/>
                  <a:r>
                    <a:rPr lang="en-US" dirty="0" smtClean="0"/>
                    <a:t>Information </a:t>
                  </a:r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72057" y="2514601"/>
                  <a:ext cx="1304976" cy="737488"/>
                </a:xfrm>
                <a:prstGeom prst="rect">
                  <a:avLst/>
                </a:prstGeom>
                <a:noFill/>
                <a:effectLst>
                  <a:innerShdw blurRad="76200" dist="25400" dir="5400000">
                    <a:srgbClr val="FFFFFF">
                      <a:alpha val="50000"/>
                    </a:srgbClr>
                  </a:innerShdw>
                  <a:outerShdw blurRad="254000" dist="254000" dir="5400000" sx="90000" sy="-30000" rotWithShape="0">
                    <a:srgbClr val="000000">
                      <a:alpha val="25000"/>
                    </a:srgbClr>
                  </a:outerShdw>
                </a:effectLst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lIns="117564" tIns="58782" rIns="117564" bIns="58782" rtlCol="0">
                  <a:spAutoFit/>
                </a:bodyPr>
                <a:lstStyle/>
                <a:p>
                  <a:pPr algn="r"/>
                  <a:r>
                    <a:rPr lang="en-US" b="1" u="sng" dirty="0" smtClean="0">
                      <a:solidFill>
                        <a:srgbClr val="000000"/>
                      </a:solidFill>
                      <a:cs typeface="Helvetica Light"/>
                    </a:rPr>
                    <a:t>Prediction</a:t>
                  </a:r>
                </a:p>
                <a:p>
                  <a:pPr algn="r"/>
                  <a:r>
                    <a:rPr lang="en-US" b="1" u="sng" dirty="0" smtClean="0">
                      <a:solidFill>
                        <a:srgbClr val="000000"/>
                      </a:solidFill>
                      <a:cs typeface="Helvetica Light"/>
                    </a:rPr>
                    <a:t>Data</a:t>
                  </a:r>
                  <a:endParaRPr lang="en-US" b="1" u="sng" dirty="0">
                    <a:solidFill>
                      <a:srgbClr val="000000"/>
                    </a:solidFill>
                    <a:cs typeface="Helvetica Light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169474" y="1600200"/>
                <a:ext cx="3071253" cy="574709"/>
              </a:xfrm>
              <a:prstGeom prst="rect">
                <a:avLst/>
              </a:prstGeom>
              <a:noFill/>
              <a:effectLst>
                <a:innerShdw blurRad="76200" dist="25400" dir="5400000">
                  <a:srgbClr val="FFFFFF">
                    <a:alpha val="50000"/>
                  </a:srgbClr>
                </a:innerShdw>
                <a:outerShdw blurRad="254000" dist="254000" dir="5400000" sx="90000" sy="-30000" rotWithShape="0">
                  <a:srgbClr val="000000">
                    <a:alpha val="25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117564" tIns="58782" rIns="117564" bIns="58782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chemeClr val="tx1"/>
                    </a:solidFill>
                    <a:cs typeface="Helvetica Light"/>
                  </a:rPr>
                  <a:t>INOME Person Profile</a:t>
                </a:r>
              </a:p>
            </p:txBody>
          </p:sp>
        </p:grpSp>
        <p:sp>
          <p:nvSpPr>
            <p:cNvPr id="26" name="Can 25"/>
            <p:cNvSpPr/>
            <p:nvPr/>
          </p:nvSpPr>
          <p:spPr>
            <a:xfrm>
              <a:off x="7566113" y="2286000"/>
              <a:ext cx="1066800" cy="1828800"/>
            </a:xfrm>
            <a:prstGeom prst="ca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042113" y="2991494"/>
              <a:ext cx="1600200" cy="41781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cs typeface="Helvetica Light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8556713" y="2991494"/>
              <a:ext cx="914400" cy="41781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cs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92428" y="2956377"/>
              <a:ext cx="2507474" cy="574709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cs typeface="Helvetica Light"/>
                </a:rPr>
                <a:t>Has any felonies?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63286" y="100853"/>
            <a:ext cx="1461937" cy="325726"/>
          </a:xfrm>
          <a:prstGeom prst="rect">
            <a:avLst/>
          </a:prstGeom>
        </p:spPr>
        <p:txBody>
          <a:bodyPr wrap="none" lIns="63496" tIns="31748" rIns="63496" bIns="31748">
            <a:spAutoFit/>
          </a:bodyPr>
          <a:lstStyle/>
          <a:p>
            <a:r>
              <a:rPr lang="en-US" sz="1700" dirty="0"/>
              <a:t>Model Training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7714" y="3025588"/>
            <a:ext cx="1655249" cy="325726"/>
          </a:xfrm>
          <a:prstGeom prst="rect">
            <a:avLst/>
          </a:prstGeom>
        </p:spPr>
        <p:txBody>
          <a:bodyPr wrap="none" lIns="63496" tIns="31748" rIns="63496" bIns="31748">
            <a:spAutoFit/>
          </a:bodyPr>
          <a:lstStyle/>
          <a:p>
            <a:r>
              <a:rPr lang="en-US" sz="1700" dirty="0"/>
              <a:t>Model Operation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02867" y="378198"/>
            <a:ext cx="7697817" cy="2344831"/>
            <a:chOff x="424457" y="571500"/>
            <a:chExt cx="10776943" cy="3543300"/>
          </a:xfrm>
        </p:grpSpPr>
        <p:grpSp>
          <p:nvGrpSpPr>
            <p:cNvPr id="22" name="Group 21"/>
            <p:cNvGrpSpPr/>
            <p:nvPr/>
          </p:nvGrpSpPr>
          <p:grpSpPr>
            <a:xfrm>
              <a:off x="424457" y="571500"/>
              <a:ext cx="4833343" cy="3543300"/>
              <a:chOff x="272057" y="1600200"/>
              <a:chExt cx="4833343" cy="35433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72057" y="2095500"/>
                <a:ext cx="4833343" cy="3048000"/>
                <a:chOff x="272057" y="2133600"/>
                <a:chExt cx="4833343" cy="3048000"/>
              </a:xfrm>
            </p:grpSpPr>
            <p:sp>
              <p:nvSpPr>
                <p:cNvPr id="31" name="Snip Single Corner Rectangle 30"/>
                <p:cNvSpPr/>
                <p:nvPr/>
              </p:nvSpPr>
              <p:spPr>
                <a:xfrm>
                  <a:off x="304800" y="2133600"/>
                  <a:ext cx="4800600" cy="3048000"/>
                </a:xfrm>
                <a:prstGeom prst="snip1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600200" y="2438400"/>
                  <a:ext cx="1447800" cy="990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Profile</a:t>
                  </a:r>
                </a:p>
                <a:p>
                  <a:pPr algn="ctr"/>
                  <a:r>
                    <a:rPr lang="en-US" dirty="0" smtClean="0"/>
                    <a:t>Information</a:t>
                  </a:r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200400" y="2438400"/>
                  <a:ext cx="1447800" cy="990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Non-Felony Offense</a:t>
                  </a:r>
                </a:p>
                <a:p>
                  <a:pPr algn="ctr"/>
                  <a:r>
                    <a:rPr lang="en-US" dirty="0" smtClean="0"/>
                    <a:t>Information </a:t>
                  </a: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00400" y="3886200"/>
                  <a:ext cx="1447800" cy="990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Felony Offense</a:t>
                  </a:r>
                </a:p>
                <a:p>
                  <a:pPr algn="ctr"/>
                  <a:r>
                    <a:rPr lang="en-US" dirty="0" smtClean="0"/>
                    <a:t>Information 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72057" y="2514599"/>
                  <a:ext cx="1304976" cy="737489"/>
                </a:xfrm>
                <a:prstGeom prst="rect">
                  <a:avLst/>
                </a:prstGeom>
                <a:noFill/>
                <a:effectLst>
                  <a:innerShdw blurRad="76200" dist="25400" dir="5400000">
                    <a:srgbClr val="FFFFFF">
                      <a:alpha val="50000"/>
                    </a:srgbClr>
                  </a:innerShdw>
                  <a:outerShdw blurRad="254000" dist="254000" dir="5400000" sx="90000" sy="-30000" rotWithShape="0">
                    <a:srgbClr val="000000">
                      <a:alpha val="25000"/>
                    </a:srgbClr>
                  </a:outerShdw>
                </a:effectLst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lIns="117564" tIns="58782" rIns="117564" bIns="58782" rtlCol="0">
                  <a:spAutoFit/>
                </a:bodyPr>
                <a:lstStyle/>
                <a:p>
                  <a:pPr algn="r"/>
                  <a:r>
                    <a:rPr lang="en-US" b="1" u="sng" dirty="0" smtClean="0">
                      <a:solidFill>
                        <a:srgbClr val="000000"/>
                      </a:solidFill>
                      <a:cs typeface="Helvetica Light"/>
                    </a:rPr>
                    <a:t>Prediction</a:t>
                  </a:r>
                </a:p>
                <a:p>
                  <a:pPr algn="r"/>
                  <a:r>
                    <a:rPr lang="en-US" b="1" u="sng" dirty="0" smtClean="0">
                      <a:solidFill>
                        <a:srgbClr val="000000"/>
                      </a:solidFill>
                      <a:cs typeface="Helvetica Light"/>
                    </a:rPr>
                    <a:t>Data</a:t>
                  </a:r>
                  <a:endParaRPr lang="en-US" b="1" u="sng" dirty="0">
                    <a:solidFill>
                      <a:srgbClr val="000000"/>
                    </a:solidFill>
                    <a:cs typeface="Helvetica Light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72632" y="3962399"/>
                  <a:ext cx="1104400" cy="737489"/>
                </a:xfrm>
                <a:prstGeom prst="rect">
                  <a:avLst/>
                </a:prstGeom>
                <a:noFill/>
                <a:effectLst>
                  <a:innerShdw blurRad="76200" dist="25400" dir="5400000">
                    <a:srgbClr val="FFFFFF">
                      <a:alpha val="50000"/>
                    </a:srgbClr>
                  </a:innerShdw>
                  <a:outerShdw blurRad="254000" dist="254000" dir="5400000" sx="90000" sy="-30000" rotWithShape="0">
                    <a:srgbClr val="000000">
                      <a:alpha val="25000"/>
                    </a:srgbClr>
                  </a:outerShdw>
                </a:effectLst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lIns="117564" tIns="58782" rIns="117564" bIns="58782" rtlCol="0">
                  <a:spAutoFit/>
                </a:bodyPr>
                <a:lstStyle/>
                <a:p>
                  <a:pPr algn="r"/>
                  <a:r>
                    <a:rPr lang="en-US" b="1" u="sng" dirty="0" smtClean="0">
                      <a:solidFill>
                        <a:srgbClr val="000000"/>
                      </a:solidFill>
                      <a:cs typeface="Helvetica Light"/>
                    </a:rPr>
                    <a:t>Training </a:t>
                  </a:r>
                </a:p>
                <a:p>
                  <a:pPr algn="r"/>
                  <a:r>
                    <a:rPr lang="en-US" b="1" u="sng" dirty="0" smtClean="0">
                      <a:solidFill>
                        <a:srgbClr val="000000"/>
                      </a:solidFill>
                      <a:cs typeface="Helvetica Light"/>
                    </a:rPr>
                    <a:t>Labels</a:t>
                  </a:r>
                  <a:endParaRPr lang="en-US" b="1" u="sng" dirty="0">
                    <a:solidFill>
                      <a:srgbClr val="000000"/>
                    </a:solidFill>
                    <a:cs typeface="Helvetica Light"/>
                  </a:endParaRPr>
                </a:p>
              </p:txBody>
            </p:sp>
            <p:cxnSp>
              <p:nvCxnSpPr>
                <p:cNvPr id="39" name="Straight Connector 38"/>
                <p:cNvCxnSpPr>
                  <a:stCxn id="31" idx="0"/>
                </p:cNvCxnSpPr>
                <p:nvPr/>
              </p:nvCxnSpPr>
              <p:spPr>
                <a:xfrm flipH="1">
                  <a:off x="304800" y="3657600"/>
                  <a:ext cx="4800600" cy="0"/>
                </a:xfrm>
                <a:prstGeom prst="line">
                  <a:avLst/>
                </a:prstGeom>
                <a:ln>
                  <a:solidFill>
                    <a:schemeClr val="bg1">
                      <a:alpha val="95000"/>
                    </a:schemeClr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1160298" y="1600200"/>
                <a:ext cx="3071253" cy="574709"/>
              </a:xfrm>
              <a:prstGeom prst="rect">
                <a:avLst/>
              </a:prstGeom>
              <a:noFill/>
              <a:effectLst>
                <a:innerShdw blurRad="76200" dist="25400" dir="5400000">
                  <a:srgbClr val="FFFFFF">
                    <a:alpha val="50000"/>
                  </a:srgbClr>
                </a:innerShdw>
                <a:outerShdw blurRad="254000" dist="254000" dir="5400000" sx="90000" sy="-30000" rotWithShape="0">
                  <a:srgbClr val="000000">
                    <a:alpha val="25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117564" tIns="58782" rIns="117564" bIns="58782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chemeClr val="tx1"/>
                    </a:solidFill>
                    <a:cs typeface="Helvetica Light"/>
                  </a:rPr>
                  <a:t>INOME </a:t>
                </a:r>
                <a:r>
                  <a:rPr lang="en-US" sz="1700" dirty="0" smtClean="0">
                    <a:solidFill>
                      <a:schemeClr val="tx1"/>
                    </a:solidFill>
                    <a:cs typeface="Helvetica Light"/>
                  </a:rPr>
                  <a:t>Person Profile</a:t>
                </a:r>
                <a:endParaRPr lang="en-US" sz="1700" dirty="0">
                  <a:solidFill>
                    <a:schemeClr val="tx1"/>
                  </a:solidFill>
                  <a:cs typeface="Helvetica Ligh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620000" y="1143000"/>
              <a:ext cx="2074952" cy="2895600"/>
              <a:chOff x="6475258" y="4175800"/>
              <a:chExt cx="2074952" cy="1547022"/>
            </a:xfrm>
          </p:grpSpPr>
          <p:sp>
            <p:nvSpPr>
              <p:cNvPr id="46" name="Freeform 2"/>
              <p:cNvSpPr>
                <a:spLocks/>
              </p:cNvSpPr>
              <p:nvPr/>
            </p:nvSpPr>
            <p:spPr bwMode="auto">
              <a:xfrm rot="5400000">
                <a:off x="6739223" y="3911835"/>
                <a:ext cx="1547022" cy="2074952"/>
              </a:xfrm>
              <a:custGeom>
                <a:avLst/>
                <a:gdLst>
                  <a:gd name="T0" fmla="*/ 0 w 1998"/>
                  <a:gd name="T1" fmla="*/ 0 h 1998"/>
                  <a:gd name="T2" fmla="*/ 1992 w 1998"/>
                  <a:gd name="T3" fmla="*/ 0 h 1998"/>
                  <a:gd name="T4" fmla="*/ 1500 w 1998"/>
                  <a:gd name="T5" fmla="*/ 504 h 1998"/>
                  <a:gd name="T6" fmla="*/ 1500 w 1998"/>
                  <a:gd name="T7" fmla="*/ 1494 h 1998"/>
                  <a:gd name="T8" fmla="*/ 1998 w 1998"/>
                  <a:gd name="T9" fmla="*/ 1998 h 1998"/>
                  <a:gd name="T10" fmla="*/ 6 w 1998"/>
                  <a:gd name="T11" fmla="*/ 1998 h 1998"/>
                  <a:gd name="T12" fmla="*/ 504 w 1998"/>
                  <a:gd name="T13" fmla="*/ 1494 h 1998"/>
                  <a:gd name="T14" fmla="*/ 498 w 1998"/>
                  <a:gd name="T15" fmla="*/ 504 h 1998"/>
                  <a:gd name="T16" fmla="*/ 0 w 1998"/>
                  <a:gd name="T17" fmla="*/ 0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8" h="1998">
                    <a:moveTo>
                      <a:pt x="0" y="0"/>
                    </a:moveTo>
                    <a:lnTo>
                      <a:pt x="1992" y="0"/>
                    </a:lnTo>
                    <a:lnTo>
                      <a:pt x="1500" y="504"/>
                    </a:lnTo>
                    <a:lnTo>
                      <a:pt x="1500" y="1494"/>
                    </a:lnTo>
                    <a:lnTo>
                      <a:pt x="1998" y="1998"/>
                    </a:lnTo>
                    <a:lnTo>
                      <a:pt x="6" y="1998"/>
                    </a:lnTo>
                    <a:lnTo>
                      <a:pt x="504" y="1494"/>
                    </a:lnTo>
                    <a:lnTo>
                      <a:pt x="498" y="50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flatTx/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128155" y="4853767"/>
                <a:ext cx="769158" cy="22363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woPt" dir="t">
                  <a:rot lat="0" lon="0" rev="5400000"/>
                </a:lightRig>
              </a:scene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Learn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</p:grpSp>
        <p:sp>
          <p:nvSpPr>
            <p:cNvPr id="55" name="Can 54"/>
            <p:cNvSpPr/>
            <p:nvPr/>
          </p:nvSpPr>
          <p:spPr>
            <a:xfrm>
              <a:off x="10134600" y="1676400"/>
              <a:ext cx="1066800" cy="1828800"/>
            </a:xfrm>
            <a:prstGeom prst="ca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5105400" y="3162300"/>
              <a:ext cx="2590800" cy="41781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cs typeface="Helvetica Light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9677400" y="2381894"/>
              <a:ext cx="533400" cy="41781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17564" tIns="0" rIns="117564" bIns="4572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cs typeface="Helvetica Ligh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105400" y="1562100"/>
              <a:ext cx="2590800" cy="1066800"/>
              <a:chOff x="5105400" y="1562100"/>
              <a:chExt cx="2590800" cy="1066800"/>
            </a:xfrm>
          </p:grpSpPr>
          <p:sp>
            <p:nvSpPr>
              <p:cNvPr id="48" name="Flowchart: Multidocument 1054"/>
              <p:cNvSpPr/>
              <p:nvPr/>
            </p:nvSpPr>
            <p:spPr>
              <a:xfrm>
                <a:off x="5562600" y="1562100"/>
                <a:ext cx="1672811" cy="1066800"/>
              </a:xfrm>
              <a:prstGeom prst="flowChartMultidocumen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cs typeface="Helvetica Light"/>
                  </a:rPr>
                  <a:t>Features</a:t>
                </a:r>
                <a:endParaRPr lang="en-US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5105400" y="1886594"/>
                <a:ext cx="533400" cy="417812"/>
              </a:xfrm>
              <a:prstGeom prst="rightArrow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117564" tIns="0" rIns="117564" bIns="4572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cs typeface="Helvetica Light"/>
                </a:endParaRP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7162800" y="1886594"/>
                <a:ext cx="533400" cy="417812"/>
              </a:xfrm>
              <a:prstGeom prst="rightArrow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117564" tIns="0" rIns="117564" bIns="4572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cs typeface="Helvetica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56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Personal Profile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Person.NumBodyMarks</a:t>
            </a:r>
            <a:endParaRPr lang="en-US" dirty="0" smtClean="0"/>
          </a:p>
          <a:p>
            <a:pPr algn="ctr"/>
            <a:r>
              <a:rPr lang="en-US" dirty="0" err="1" smtClean="0"/>
              <a:t>Person.HasTattoo</a:t>
            </a:r>
            <a:endParaRPr lang="en-US" dirty="0"/>
          </a:p>
          <a:p>
            <a:pPr algn="ctr"/>
            <a:r>
              <a:rPr lang="en-US" dirty="0" err="1" smtClean="0"/>
              <a:t>Person.IsMale</a:t>
            </a:r>
            <a:endParaRPr lang="en-US" dirty="0"/>
          </a:p>
          <a:p>
            <a:pPr algn="ctr"/>
            <a:r>
              <a:rPr lang="en-US" dirty="0" err="1" smtClean="0"/>
              <a:t>Person.HairColor</a:t>
            </a:r>
            <a:endParaRPr lang="en-US" dirty="0"/>
          </a:p>
          <a:p>
            <a:pPr algn="ctr"/>
            <a:r>
              <a:rPr lang="en-US" dirty="0" err="1" smtClean="0"/>
              <a:t>Person.EyeColor</a:t>
            </a:r>
            <a:endParaRPr lang="en-US" dirty="0"/>
          </a:p>
          <a:p>
            <a:pPr algn="ctr"/>
            <a:r>
              <a:rPr lang="en-US" dirty="0" err="1" smtClean="0"/>
              <a:t>Person.SkinColor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Criminal Profile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err="1"/>
              <a:t>Offenses.NumOffenses</a:t>
            </a:r>
            <a:endParaRPr lang="en-US" dirty="0"/>
          </a:p>
          <a:p>
            <a:pPr algn="ctr"/>
            <a:r>
              <a:rPr lang="en-US" dirty="0" err="1"/>
              <a:t>Offenses.OnlyTraffic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Feature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4286" y="756398"/>
            <a:ext cx="8382000" cy="3942100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class </a:t>
            </a:r>
            <a:r>
              <a:rPr lang="fr-FR" dirty="0" err="1">
                <a:latin typeface="Courier New"/>
                <a:cs typeface="Courier New"/>
              </a:rPr>
              <a:t>EyeColor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Extractor</a:t>
            </a:r>
            <a:r>
              <a:rPr lang="fr-FR" dirty="0">
                <a:latin typeface="Courier New"/>
                <a:cs typeface="Courier New"/>
              </a:rPr>
              <a:t>):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dirty="0" err="1">
                <a:latin typeface="Courier New"/>
                <a:cs typeface="Courier New"/>
              </a:rPr>
              <a:t>normalizer</a:t>
            </a:r>
            <a:r>
              <a:rPr lang="fr-FR" dirty="0">
                <a:latin typeface="Courier New"/>
                <a:cs typeface="Courier New"/>
              </a:rPr>
              <a:t> = {</a:t>
            </a:r>
          </a:p>
          <a:p>
            <a:r>
              <a:rPr lang="fr-FR" dirty="0">
                <a:latin typeface="Courier New"/>
                <a:cs typeface="Courier New"/>
              </a:rPr>
              <a:t>        '</a:t>
            </a:r>
            <a:r>
              <a:rPr lang="fr-FR" dirty="0" err="1">
                <a:latin typeface="Courier New"/>
                <a:cs typeface="Courier New"/>
              </a:rPr>
              <a:t>bro</a:t>
            </a:r>
            <a:r>
              <a:rPr lang="fr-FR" dirty="0">
                <a:latin typeface="Courier New"/>
                <a:cs typeface="Courier New"/>
              </a:rPr>
              <a:t>': '</a:t>
            </a:r>
            <a:r>
              <a:rPr lang="fr-FR" dirty="0" err="1" smtClean="0">
                <a:latin typeface="Courier New"/>
                <a:cs typeface="Courier New"/>
              </a:rPr>
              <a:t>brown</a:t>
            </a:r>
            <a:r>
              <a:rPr lang="fr-FR" dirty="0" smtClean="0">
                <a:latin typeface="Courier New"/>
                <a:cs typeface="Courier New"/>
              </a:rPr>
              <a:t>’,'</a:t>
            </a:r>
            <a:r>
              <a:rPr lang="fr-FR" dirty="0" err="1">
                <a:latin typeface="Courier New"/>
                <a:cs typeface="Courier New"/>
              </a:rPr>
              <a:t>blu</a:t>
            </a:r>
            <a:r>
              <a:rPr lang="fr-FR" dirty="0">
                <a:latin typeface="Courier New"/>
                <a:cs typeface="Courier New"/>
              </a:rPr>
              <a:t>': '</a:t>
            </a:r>
            <a:r>
              <a:rPr lang="fr-FR" dirty="0" err="1">
                <a:latin typeface="Courier New"/>
                <a:cs typeface="Courier New"/>
              </a:rPr>
              <a:t>blue</a:t>
            </a:r>
            <a:r>
              <a:rPr lang="fr-FR" dirty="0">
                <a:latin typeface="Courier New"/>
                <a:cs typeface="Courier New"/>
              </a:rPr>
              <a:t>'</a:t>
            </a:r>
            <a:r>
              <a:rPr lang="fr-FR" dirty="0" smtClean="0">
                <a:latin typeface="Courier New"/>
                <a:cs typeface="Courier New"/>
              </a:rPr>
              <a:t>, '</a:t>
            </a:r>
            <a:r>
              <a:rPr lang="fr-FR" dirty="0" err="1">
                <a:latin typeface="Courier New"/>
                <a:cs typeface="Courier New"/>
              </a:rPr>
              <a:t>blk</a:t>
            </a:r>
            <a:r>
              <a:rPr lang="fr-FR" dirty="0">
                <a:latin typeface="Courier New"/>
                <a:cs typeface="Courier New"/>
              </a:rPr>
              <a:t>': 'black'</a:t>
            </a:r>
            <a:r>
              <a:rPr lang="fr-FR" dirty="0" smtClean="0">
                <a:latin typeface="Courier New"/>
                <a:cs typeface="Courier New"/>
              </a:rPr>
              <a:t>, '</a:t>
            </a:r>
            <a:r>
              <a:rPr lang="fr-FR" dirty="0" err="1">
                <a:latin typeface="Courier New"/>
                <a:cs typeface="Courier New"/>
              </a:rPr>
              <a:t>hzl</a:t>
            </a:r>
            <a:r>
              <a:rPr lang="fr-FR" dirty="0">
                <a:latin typeface="Courier New"/>
                <a:cs typeface="Courier New"/>
              </a:rPr>
              <a:t>': '</a:t>
            </a:r>
            <a:r>
              <a:rPr lang="fr-FR" dirty="0" err="1" smtClean="0">
                <a:latin typeface="Courier New"/>
                <a:cs typeface="Courier New"/>
              </a:rPr>
              <a:t>hazel</a:t>
            </a:r>
            <a:r>
              <a:rPr lang="fr-FR" dirty="0" smtClean="0">
                <a:latin typeface="Courier New"/>
                <a:cs typeface="Courier New"/>
              </a:rPr>
              <a:t>’, </a:t>
            </a:r>
          </a:p>
          <a:p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smtClean="0">
                <a:latin typeface="Courier New"/>
                <a:cs typeface="Courier New"/>
              </a:rPr>
              <a:t>       '</a:t>
            </a:r>
            <a:r>
              <a:rPr lang="fr-FR" dirty="0" err="1" smtClean="0">
                <a:latin typeface="Courier New"/>
                <a:cs typeface="Courier New"/>
              </a:rPr>
              <a:t>haz</a:t>
            </a:r>
            <a:r>
              <a:rPr lang="fr-FR" dirty="0" smtClean="0">
                <a:latin typeface="Courier New"/>
                <a:cs typeface="Courier New"/>
              </a:rPr>
              <a:t>’: '</a:t>
            </a:r>
            <a:r>
              <a:rPr lang="fr-FR" dirty="0" err="1" smtClean="0">
                <a:latin typeface="Courier New"/>
                <a:cs typeface="Courier New"/>
              </a:rPr>
              <a:t>hazel</a:t>
            </a:r>
            <a:r>
              <a:rPr lang="fr-FR" dirty="0" smtClean="0">
                <a:latin typeface="Courier New"/>
                <a:cs typeface="Courier New"/>
              </a:rPr>
              <a:t>’, '</a:t>
            </a:r>
            <a:r>
              <a:rPr lang="fr-FR" dirty="0" err="1">
                <a:latin typeface="Courier New"/>
                <a:cs typeface="Courier New"/>
              </a:rPr>
              <a:t>grn</a:t>
            </a:r>
            <a:r>
              <a:rPr lang="fr-FR" dirty="0">
                <a:latin typeface="Courier New"/>
                <a:cs typeface="Courier New"/>
              </a:rPr>
              <a:t>': '</a:t>
            </a:r>
            <a:r>
              <a:rPr lang="fr-FR" dirty="0" smtClean="0">
                <a:latin typeface="Courier New"/>
                <a:cs typeface="Courier New"/>
              </a:rPr>
              <a:t>green’}</a:t>
            </a:r>
            <a:endParaRPr lang="fr-FR" dirty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dirty="0" err="1">
                <a:latin typeface="Courier New"/>
                <a:cs typeface="Courier New"/>
              </a:rPr>
              <a:t>schema</a:t>
            </a:r>
            <a:r>
              <a:rPr lang="fr-FR" dirty="0">
                <a:latin typeface="Courier New"/>
                <a:cs typeface="Courier New"/>
              </a:rPr>
              <a:t> = {'type': '</a:t>
            </a:r>
            <a:r>
              <a:rPr lang="fr-FR" dirty="0" err="1">
                <a:latin typeface="Courier New"/>
                <a:cs typeface="Courier New"/>
              </a:rPr>
              <a:t>enum</a:t>
            </a:r>
            <a:r>
              <a:rPr lang="fr-FR" dirty="0">
                <a:latin typeface="Courier New"/>
                <a:cs typeface="Courier New"/>
              </a:rPr>
              <a:t>',  '</a:t>
            </a:r>
            <a:r>
              <a:rPr lang="fr-FR" dirty="0" err="1">
                <a:latin typeface="Courier New"/>
                <a:cs typeface="Courier New"/>
              </a:rPr>
              <a:t>name</a:t>
            </a:r>
            <a:r>
              <a:rPr lang="fr-FR" dirty="0">
                <a:latin typeface="Courier New"/>
                <a:cs typeface="Courier New"/>
              </a:rPr>
              <a:t>': '</a:t>
            </a:r>
            <a:r>
              <a:rPr lang="fr-FR" dirty="0" err="1">
                <a:latin typeface="Courier New"/>
                <a:cs typeface="Courier New"/>
              </a:rPr>
              <a:t>EyeColors</a:t>
            </a:r>
            <a:r>
              <a:rPr lang="fr-FR" dirty="0">
                <a:latin typeface="Courier New"/>
                <a:cs typeface="Courier New"/>
              </a:rPr>
              <a:t>',</a:t>
            </a:r>
          </a:p>
          <a:p>
            <a:r>
              <a:rPr lang="fr-FR" dirty="0">
                <a:latin typeface="Courier New"/>
                <a:cs typeface="Courier New"/>
              </a:rPr>
              <a:t>              '</a:t>
            </a:r>
            <a:r>
              <a:rPr lang="fr-FR" dirty="0" err="1">
                <a:latin typeface="Courier New"/>
                <a:cs typeface="Courier New"/>
              </a:rPr>
              <a:t>symbols</a:t>
            </a:r>
            <a:r>
              <a:rPr lang="fr-FR" dirty="0">
                <a:latin typeface="Courier New"/>
                <a:cs typeface="Courier New"/>
              </a:rPr>
              <a:t>': ('black', '</a:t>
            </a:r>
            <a:r>
              <a:rPr lang="fr-FR" dirty="0" err="1">
                <a:latin typeface="Courier New"/>
                <a:cs typeface="Courier New"/>
              </a:rPr>
              <a:t>brown</a:t>
            </a:r>
            <a:r>
              <a:rPr lang="fr-FR" dirty="0">
                <a:latin typeface="Courier New"/>
                <a:cs typeface="Courier New"/>
              </a:rPr>
              <a:t>', '</a:t>
            </a:r>
            <a:r>
              <a:rPr lang="fr-FR" dirty="0" err="1">
                <a:latin typeface="Courier New"/>
                <a:cs typeface="Courier New"/>
              </a:rPr>
              <a:t>hazel</a:t>
            </a:r>
            <a:r>
              <a:rPr lang="fr-FR" dirty="0">
                <a:latin typeface="Courier New"/>
                <a:cs typeface="Courier New"/>
              </a:rPr>
              <a:t>', '</a:t>
            </a:r>
            <a:r>
              <a:rPr lang="fr-FR" dirty="0" err="1">
                <a:latin typeface="Courier New"/>
                <a:cs typeface="Courier New"/>
              </a:rPr>
              <a:t>blue</a:t>
            </a:r>
            <a:r>
              <a:rPr lang="fr-FR" dirty="0">
                <a:latin typeface="Courier New"/>
                <a:cs typeface="Courier New"/>
              </a:rPr>
              <a:t>', </a:t>
            </a:r>
            <a:endParaRPr lang="fr-FR" dirty="0" smtClean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smtClean="0">
                <a:latin typeface="Courier New"/>
                <a:cs typeface="Courier New"/>
              </a:rPr>
              <a:t>                         '</a:t>
            </a:r>
            <a:r>
              <a:rPr lang="fr-FR" dirty="0">
                <a:latin typeface="Courier New"/>
                <a:cs typeface="Courier New"/>
              </a:rPr>
              <a:t>green'</a:t>
            </a:r>
            <a:r>
              <a:rPr lang="fr-FR" dirty="0" smtClean="0">
                <a:latin typeface="Courier New"/>
                <a:cs typeface="Courier New"/>
              </a:rPr>
              <a:t>, '</a:t>
            </a:r>
            <a:r>
              <a:rPr lang="fr-FR" dirty="0" err="1">
                <a:latin typeface="Courier New"/>
                <a:cs typeface="Courier New"/>
              </a:rPr>
              <a:t>other</a:t>
            </a:r>
            <a:r>
              <a:rPr lang="fr-FR" dirty="0">
                <a:latin typeface="Courier New"/>
                <a:cs typeface="Courier New"/>
              </a:rPr>
              <a:t>', </a:t>
            </a:r>
            <a:r>
              <a:rPr lang="fr-FR" dirty="0" smtClean="0">
                <a:latin typeface="Courier New"/>
                <a:cs typeface="Courier New"/>
              </a:rPr>
              <a:t>'</a:t>
            </a:r>
            <a:r>
              <a:rPr lang="fr-FR" dirty="0" err="1">
                <a:latin typeface="Courier New"/>
                <a:cs typeface="Courier New"/>
              </a:rPr>
              <a:t>unknown</a:t>
            </a:r>
            <a:r>
              <a:rPr lang="fr-FR" dirty="0">
                <a:latin typeface="Courier New"/>
                <a:cs typeface="Courier New"/>
              </a:rPr>
              <a:t>')}</a:t>
            </a:r>
          </a:p>
          <a:p>
            <a:r>
              <a:rPr lang="fr-FR" dirty="0" smtClean="0">
                <a:latin typeface="Courier New"/>
                <a:cs typeface="Courier New"/>
              </a:rPr>
              <a:t>    </a:t>
            </a:r>
            <a:r>
              <a:rPr lang="fr-FR" dirty="0" err="1" smtClean="0">
                <a:latin typeface="Courier New"/>
                <a:cs typeface="Courier New"/>
              </a:rPr>
              <a:t>def</a:t>
            </a:r>
            <a:r>
              <a:rPr lang="fr-FR" dirty="0" smtClean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extract</a:t>
            </a:r>
            <a:r>
              <a:rPr lang="fr-FR" dirty="0">
                <a:latin typeface="Courier New"/>
                <a:cs typeface="Courier New"/>
              </a:rPr>
              <a:t>(self, </a:t>
            </a:r>
            <a:r>
              <a:rPr lang="fr-FR" dirty="0" smtClean="0">
                <a:latin typeface="Courier New"/>
                <a:cs typeface="Courier New"/>
              </a:rPr>
              <a:t>record)</a:t>
            </a:r>
            <a:r>
              <a:rPr lang="fr-FR" dirty="0">
                <a:latin typeface="Courier New"/>
                <a:cs typeface="Courier New"/>
              </a:rPr>
              <a:t>:</a:t>
            </a:r>
          </a:p>
          <a:p>
            <a:r>
              <a:rPr lang="fr-FR" dirty="0">
                <a:latin typeface="Courier New"/>
                <a:cs typeface="Courier New"/>
              </a:rPr>
              <a:t>       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= record['profile'].</a:t>
            </a:r>
            <a:r>
              <a:rPr lang="fr-FR" dirty="0" err="1">
                <a:latin typeface="Courier New"/>
                <a:cs typeface="Courier New"/>
              </a:rPr>
              <a:t>get</a:t>
            </a:r>
            <a:r>
              <a:rPr lang="fr-FR" dirty="0">
                <a:latin typeface="Courier New"/>
                <a:cs typeface="Courier New"/>
              </a:rPr>
              <a:t>('</a:t>
            </a:r>
            <a:r>
              <a:rPr lang="fr-FR" dirty="0" err="1">
                <a:latin typeface="Courier New"/>
                <a:cs typeface="Courier New"/>
              </a:rPr>
              <a:t>EyeColor</a:t>
            </a:r>
            <a:r>
              <a:rPr lang="fr-FR" dirty="0">
                <a:latin typeface="Courier New"/>
                <a:cs typeface="Courier New"/>
              </a:rPr>
              <a:t>', None)</a:t>
            </a:r>
          </a:p>
          <a:p>
            <a:r>
              <a:rPr lang="fr-FR" dirty="0">
                <a:latin typeface="Courier New"/>
                <a:cs typeface="Courier New"/>
              </a:rPr>
              <a:t>        if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is</a:t>
            </a:r>
            <a:r>
              <a:rPr lang="fr-FR" dirty="0">
                <a:latin typeface="Courier New"/>
                <a:cs typeface="Courier New"/>
              </a:rPr>
              <a:t> None:</a:t>
            </a:r>
          </a:p>
          <a:p>
            <a:r>
              <a:rPr lang="fr-FR" dirty="0">
                <a:latin typeface="Courier New"/>
                <a:cs typeface="Courier New"/>
              </a:rPr>
              <a:t>            return '</a:t>
            </a:r>
            <a:r>
              <a:rPr lang="fr-FR" dirty="0" err="1">
                <a:latin typeface="Courier New"/>
                <a:cs typeface="Courier New"/>
              </a:rPr>
              <a:t>unknown</a:t>
            </a:r>
            <a:r>
              <a:rPr lang="fr-FR" dirty="0">
                <a:latin typeface="Courier New"/>
                <a:cs typeface="Courier New"/>
              </a:rPr>
              <a:t>'</a:t>
            </a:r>
          </a:p>
          <a:p>
            <a:r>
              <a:rPr lang="fr-FR" dirty="0">
                <a:latin typeface="Courier New"/>
                <a:cs typeface="Courier New"/>
              </a:rPr>
              <a:t>       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= </a:t>
            </a:r>
            <a:r>
              <a:rPr lang="fr-FR" dirty="0" err="1">
                <a:latin typeface="Courier New"/>
                <a:cs typeface="Courier New"/>
              </a:rPr>
              <a:t>recorded.lower</a:t>
            </a:r>
            <a:r>
              <a:rPr lang="fr-FR" dirty="0">
                <a:latin typeface="Courier New"/>
                <a:cs typeface="Courier New"/>
              </a:rPr>
              <a:t>()</a:t>
            </a:r>
          </a:p>
          <a:p>
            <a:r>
              <a:rPr lang="fr-FR" dirty="0">
                <a:latin typeface="Courier New"/>
                <a:cs typeface="Courier New"/>
              </a:rPr>
              <a:t>        if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in </a:t>
            </a:r>
            <a:r>
              <a:rPr lang="fr-FR" dirty="0" err="1">
                <a:latin typeface="Courier New"/>
                <a:cs typeface="Courier New"/>
              </a:rPr>
              <a:t>self.normalizer</a:t>
            </a:r>
            <a:r>
              <a:rPr lang="fr-FR" dirty="0">
                <a:latin typeface="Courier New"/>
                <a:cs typeface="Courier New"/>
              </a:rPr>
              <a:t>:</a:t>
            </a:r>
          </a:p>
          <a:p>
            <a:r>
              <a:rPr lang="fr-FR" dirty="0">
                <a:latin typeface="Courier New"/>
                <a:cs typeface="Courier New"/>
              </a:rPr>
              <a:t>           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= </a:t>
            </a:r>
            <a:r>
              <a:rPr lang="fr-FR" dirty="0" err="1">
                <a:latin typeface="Courier New"/>
                <a:cs typeface="Courier New"/>
              </a:rPr>
              <a:t>self.normalizer</a:t>
            </a:r>
            <a:r>
              <a:rPr lang="fr-FR" dirty="0">
                <a:latin typeface="Courier New"/>
                <a:cs typeface="Courier New"/>
              </a:rPr>
              <a:t>[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]</a:t>
            </a:r>
          </a:p>
          <a:p>
            <a:r>
              <a:rPr lang="fr-FR" dirty="0">
                <a:latin typeface="Courier New"/>
                <a:cs typeface="Courier New"/>
              </a:rPr>
              <a:t>        for i in </a:t>
            </a:r>
            <a:r>
              <a:rPr lang="fr-FR" dirty="0" err="1">
                <a:latin typeface="Courier New"/>
                <a:cs typeface="Courier New"/>
              </a:rPr>
              <a:t>self.schema</a:t>
            </a:r>
            <a:r>
              <a:rPr lang="fr-FR" dirty="0">
                <a:latin typeface="Courier New"/>
                <a:cs typeface="Courier New"/>
              </a:rPr>
              <a:t>['</a:t>
            </a:r>
            <a:r>
              <a:rPr lang="fr-FR" dirty="0" err="1">
                <a:latin typeface="Courier New"/>
                <a:cs typeface="Courier New"/>
              </a:rPr>
              <a:t>symbols</a:t>
            </a:r>
            <a:r>
              <a:rPr lang="fr-FR" dirty="0">
                <a:latin typeface="Courier New"/>
                <a:cs typeface="Courier New"/>
              </a:rPr>
              <a:t>']:</a:t>
            </a:r>
          </a:p>
          <a:p>
            <a:r>
              <a:rPr lang="fr-FR" dirty="0">
                <a:latin typeface="Courier New"/>
                <a:cs typeface="Courier New"/>
              </a:rPr>
              <a:t>            if </a:t>
            </a:r>
            <a:r>
              <a:rPr lang="fr-FR" dirty="0" err="1">
                <a:latin typeface="Courier New"/>
                <a:cs typeface="Courier New"/>
              </a:rPr>
              <a:t>recorded.startswith</a:t>
            </a:r>
            <a:r>
              <a:rPr lang="fr-FR" dirty="0">
                <a:latin typeface="Courier New"/>
                <a:cs typeface="Courier New"/>
              </a:rPr>
              <a:t>(i):</a:t>
            </a:r>
          </a:p>
          <a:p>
            <a:r>
              <a:rPr lang="fr-FR" dirty="0">
                <a:latin typeface="Courier New"/>
                <a:cs typeface="Courier New"/>
              </a:rPr>
              <a:t>               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= i</a:t>
            </a:r>
          </a:p>
          <a:p>
            <a:r>
              <a:rPr lang="fr-FR" dirty="0">
                <a:latin typeface="Courier New"/>
                <a:cs typeface="Courier New"/>
              </a:rPr>
              <a:t>        if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r>
              <a:rPr lang="fr-FR" dirty="0">
                <a:latin typeface="Courier New"/>
                <a:cs typeface="Courier New"/>
              </a:rPr>
              <a:t> in </a:t>
            </a:r>
            <a:r>
              <a:rPr lang="fr-FR" dirty="0" err="1">
                <a:latin typeface="Courier New"/>
                <a:cs typeface="Courier New"/>
              </a:rPr>
              <a:t>self.schema</a:t>
            </a:r>
            <a:r>
              <a:rPr lang="fr-FR" dirty="0">
                <a:latin typeface="Courier New"/>
                <a:cs typeface="Courier New"/>
              </a:rPr>
              <a:t>['</a:t>
            </a:r>
            <a:r>
              <a:rPr lang="fr-FR" dirty="0" err="1">
                <a:latin typeface="Courier New"/>
                <a:cs typeface="Courier New"/>
              </a:rPr>
              <a:t>symbols</a:t>
            </a:r>
            <a:r>
              <a:rPr lang="fr-FR" dirty="0">
                <a:latin typeface="Courier New"/>
                <a:cs typeface="Courier New"/>
              </a:rPr>
              <a:t>']:</a:t>
            </a:r>
          </a:p>
          <a:p>
            <a:r>
              <a:rPr lang="fr-FR" dirty="0">
                <a:latin typeface="Courier New"/>
                <a:cs typeface="Courier New"/>
              </a:rPr>
              <a:t>            return </a:t>
            </a:r>
            <a:r>
              <a:rPr lang="fr-FR" dirty="0" err="1">
                <a:latin typeface="Courier New"/>
                <a:cs typeface="Courier New"/>
              </a:rPr>
              <a:t>recorded</a:t>
            </a:r>
            <a:endParaRPr lang="fr-FR" dirty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        </a:t>
            </a:r>
            <a:r>
              <a:rPr lang="fr-FR" dirty="0" err="1">
                <a:latin typeface="Courier New"/>
                <a:cs typeface="Courier New"/>
              </a:rPr>
              <a:t>else</a:t>
            </a:r>
            <a:r>
              <a:rPr lang="fr-FR" dirty="0">
                <a:latin typeface="Courier New"/>
                <a:cs typeface="Courier New"/>
              </a:rPr>
              <a:t>:</a:t>
            </a:r>
          </a:p>
          <a:p>
            <a:r>
              <a:rPr lang="fr-FR" dirty="0">
                <a:latin typeface="Courier New"/>
                <a:cs typeface="Courier New"/>
              </a:rPr>
              <a:t>            return '</a:t>
            </a:r>
            <a:r>
              <a:rPr lang="fr-FR" dirty="0" err="1">
                <a:latin typeface="Courier New"/>
                <a:cs typeface="Courier New"/>
              </a:rPr>
              <a:t>other</a:t>
            </a:r>
            <a:r>
              <a:rPr lang="fr-FR" dirty="0">
                <a:latin typeface="Courier New"/>
                <a:cs typeface="Courier New"/>
              </a:rPr>
              <a:t>'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704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Gasket</a:t>
            </a:r>
            <a:r>
              <a:rPr lang="en-US" dirty="0" smtClean="0"/>
              <a:t> – an inome functional toolset for data extraction</a:t>
            </a:r>
          </a:p>
          <a:p>
            <a:pPr lvl="1"/>
            <a:r>
              <a:rPr lang="en-US" dirty="0" smtClean="0"/>
              <a:t>Avro, </a:t>
            </a:r>
            <a:r>
              <a:rPr lang="en-US" dirty="0" err="1" smtClean="0"/>
              <a:t>Json</a:t>
            </a:r>
            <a:r>
              <a:rPr lang="en-US" dirty="0" smtClean="0"/>
              <a:t>, and </a:t>
            </a:r>
            <a:r>
              <a:rPr lang="en-US" dirty="0" err="1" smtClean="0"/>
              <a:t>Yaml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Gemini</a:t>
            </a:r>
            <a:r>
              <a:rPr lang="en-US" dirty="0" smtClean="0"/>
              <a:t> – an inome framework for feature extraction and learning</a:t>
            </a:r>
          </a:p>
          <a:p>
            <a:pPr lvl="2"/>
            <a:r>
              <a:rPr lang="en-US" dirty="0" smtClean="0"/>
              <a:t>Domain knowledge feature extractors</a:t>
            </a:r>
          </a:p>
          <a:p>
            <a:pPr lvl="2"/>
            <a:r>
              <a:rPr lang="en-US" dirty="0" smtClean="0"/>
              <a:t>Model construction from features and labels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Felon detector available now: </a:t>
            </a:r>
            <a:r>
              <a:rPr lang="en-US" sz="1800" dirty="0" smtClean="0">
                <a:hlinkClick r:id="rId3"/>
              </a:rPr>
              <a:t>http://github.com/inome/strataconf-2013-sc</a:t>
            </a:r>
            <a:r>
              <a:rPr lang="en-US" sz="1800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2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FELON CLASSIFIER performance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-864180" y="1842295"/>
            <a:ext cx="3076015" cy="803366"/>
          </a:xfrm>
          <a:prstGeom prst="rightArrow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spc="694" dirty="0"/>
              <a:t>ANARCHY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013858" y="4296124"/>
            <a:ext cx="5878285" cy="742644"/>
          </a:xfrm>
          <a:prstGeom prst="rightArrow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spc="694" dirty="0"/>
              <a:t>TYRANNY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018922"/>
              </p:ext>
            </p:extLst>
          </p:nvPr>
        </p:nvGraphicFramePr>
        <p:xfrm>
          <a:off x="979715" y="644338"/>
          <a:ext cx="7184571" cy="383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489474" y="2206428"/>
            <a:ext cx="1338590" cy="1008529"/>
            <a:chOff x="4191000" y="3048000"/>
            <a:chExt cx="1874026" cy="1524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3048000"/>
              <a:ext cx="0" cy="15240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43400" y="3048000"/>
              <a:ext cx="1721626" cy="1016540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Threshold: 0.66</a:t>
              </a:r>
            </a:p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FP Rate:  5% </a:t>
              </a:r>
            </a:p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FN Rate: 22%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191000" y="4253243"/>
              <a:ext cx="30480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453209" y="1274077"/>
            <a:ext cx="1320907" cy="1458122"/>
            <a:chOff x="4191000" y="2368615"/>
            <a:chExt cx="1849270" cy="2203385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343400" y="2368615"/>
              <a:ext cx="10633" cy="220338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43400" y="2368615"/>
              <a:ext cx="1696870" cy="1016540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Threshold: 1.01</a:t>
              </a:r>
            </a:p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FP Rate:  1% </a:t>
              </a:r>
            </a:p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FN Rate: 40% 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191000" y="4253243"/>
              <a:ext cx="30480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340277" y="2823877"/>
            <a:ext cx="1372328" cy="1008529"/>
            <a:chOff x="4191000" y="3048000"/>
            <a:chExt cx="1921260" cy="15240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343400" y="3048000"/>
              <a:ext cx="0" cy="15240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43400" y="3048000"/>
              <a:ext cx="1768860" cy="1016540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Threshold: -1.82</a:t>
              </a:r>
            </a:p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FP Rate:  19% </a:t>
              </a:r>
            </a:p>
            <a:p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FN Rate: </a:t>
              </a:r>
              <a:r>
                <a:rPr lang="en-US" dirty="0">
                  <a:solidFill>
                    <a:srgbClr val="FFFFFF"/>
                  </a:solidFill>
                  <a:cs typeface="Helvetica Light"/>
                </a:rPr>
                <a:t>0</a:t>
              </a:r>
              <a:r>
                <a:rPr lang="en-US" dirty="0" smtClean="0">
                  <a:solidFill>
                    <a:srgbClr val="FFFFFF"/>
                  </a:solidFill>
                  <a:cs typeface="Helvetica Light"/>
                </a:rPr>
                <a:t>%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4191000" y="4253243"/>
              <a:ext cx="30480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5-Point Star 5"/>
          <p:cNvSpPr/>
          <p:nvPr/>
        </p:nvSpPr>
        <p:spPr>
          <a:xfrm>
            <a:off x="1981200" y="3333750"/>
            <a:ext cx="533400" cy="53340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decision 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750"/>
            <a:ext cx="9144000" cy="239270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04474" y="691786"/>
            <a:ext cx="8335053" cy="4183618"/>
            <a:chOff x="404474" y="691786"/>
            <a:chExt cx="8335053" cy="4183618"/>
          </a:xfrm>
        </p:grpSpPr>
        <p:grpSp>
          <p:nvGrpSpPr>
            <p:cNvPr id="16" name="Group 15"/>
            <p:cNvGrpSpPr/>
            <p:nvPr/>
          </p:nvGrpSpPr>
          <p:grpSpPr>
            <a:xfrm>
              <a:off x="404474" y="691786"/>
              <a:ext cx="8335053" cy="4183618"/>
              <a:chOff x="685800" y="691786"/>
              <a:chExt cx="8335053" cy="418361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800" y="691786"/>
                <a:ext cx="8335053" cy="418361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800600" y="2266950"/>
                <a:ext cx="2743200" cy="3048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38200" y="3638550"/>
                <a:ext cx="2438400" cy="3048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200400" y="3638550"/>
              <a:ext cx="2438400" cy="3048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179642"/>
            <a:ext cx="9144000" cy="3220908"/>
            <a:chOff x="0" y="952500"/>
            <a:chExt cx="9144000" cy="32209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952500"/>
              <a:ext cx="9144000" cy="322090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4169" y="1176414"/>
              <a:ext cx="2408347" cy="3048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2724150"/>
              <a:ext cx="2971800" cy="3048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2724150"/>
              <a:ext cx="2819400" cy="3048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22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Closing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884714" y="1512794"/>
            <a:ext cx="0" cy="2218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816428" y="4281530"/>
            <a:ext cx="7293429" cy="742644"/>
          </a:xfrm>
          <a:prstGeom prst="rightArrow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r>
              <a:rPr lang="en-US" sz="1700" b="1" spc="347" dirty="0"/>
              <a:t>MORE PRIVATE PLACES</a:t>
            </a:r>
          </a:p>
        </p:txBody>
      </p:sp>
      <p:sp>
        <p:nvSpPr>
          <p:cNvPr id="3" name="Right Arrow 2"/>
          <p:cNvSpPr/>
          <p:nvPr/>
        </p:nvSpPr>
        <p:spPr>
          <a:xfrm rot="16200000">
            <a:off x="-1452981" y="2033160"/>
            <a:ext cx="4034118" cy="801584"/>
          </a:xfrm>
          <a:prstGeom prst="rightArrow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r>
              <a:rPr lang="en-US" sz="1700" b="1" spc="347" dirty="0"/>
              <a:t>MORE PLAYER POWER GAP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678186"/>
              </p:ext>
            </p:extLst>
          </p:nvPr>
        </p:nvGraphicFramePr>
        <p:xfrm>
          <a:off x="435429" y="352986"/>
          <a:ext cx="7620000" cy="433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939143" y="2723029"/>
            <a:ext cx="4735286" cy="1110556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r>
              <a:rPr lang="en-US" sz="1700" dirty="0">
                <a:solidFill>
                  <a:srgbClr val="FFFF00"/>
                </a:solidFill>
              </a:rPr>
              <a:t>Public data</a:t>
            </a:r>
            <a:r>
              <a:rPr lang="en-US" sz="1700" dirty="0"/>
              <a:t> used by </a:t>
            </a:r>
          </a:p>
          <a:p>
            <a:r>
              <a:rPr lang="en-US" sz="1700" dirty="0">
                <a:solidFill>
                  <a:srgbClr val="FFFF00"/>
                </a:solidFill>
              </a:rPr>
              <a:t>powerful government players </a:t>
            </a:r>
            <a:r>
              <a:rPr lang="en-US" sz="1700" dirty="0"/>
              <a:t>resulting in </a:t>
            </a:r>
          </a:p>
          <a:p>
            <a:r>
              <a:rPr lang="en-US" sz="1700" dirty="0">
                <a:solidFill>
                  <a:srgbClr val="FFFF00"/>
                </a:solidFill>
              </a:rPr>
              <a:t>perilous consequences</a:t>
            </a:r>
            <a:r>
              <a:rPr lang="en-US" sz="1700" dirty="0"/>
              <a:t> like </a:t>
            </a:r>
            <a:br>
              <a:rPr lang="en-US" sz="1700" dirty="0"/>
            </a:br>
            <a:r>
              <a:rPr lang="en-US" sz="1700" dirty="0"/>
              <a:t>stop</a:t>
            </a:r>
            <a:r>
              <a:rPr lang="en-US" sz="1700" dirty="0" smtClean="0"/>
              <a:t>, </a:t>
            </a:r>
            <a:r>
              <a:rPr lang="en-US" sz="1700" dirty="0"/>
              <a:t>seizure, </a:t>
            </a:r>
            <a:r>
              <a:rPr lang="en-US" sz="1700" dirty="0" smtClean="0"/>
              <a:t>arrest, and </a:t>
            </a:r>
            <a:r>
              <a:rPr lang="en-US" sz="1700" dirty="0"/>
              <a:t>imprisonment</a:t>
            </a:r>
          </a:p>
        </p:txBody>
      </p:sp>
    </p:spTree>
    <p:extLst>
      <p:ext uri="{BB962C8B-B14F-4D97-AF65-F5344CB8AC3E}">
        <p14:creationId xmlns:p14="http://schemas.microsoft.com/office/powerpoint/2010/main" val="2800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27500" y="705971"/>
            <a:ext cx="4635500" cy="4109757"/>
            <a:chOff x="6235700" y="1066800"/>
            <a:chExt cx="6489700" cy="6210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5700" y="1066800"/>
              <a:ext cx="6489700" cy="62103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309493" y="2362200"/>
              <a:ext cx="2325809" cy="690980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cs typeface="Helvetica Light"/>
                </a:rPr>
                <a:t>Intelligence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258758" y="4876800"/>
              <a:ext cx="2115975" cy="1202574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cs typeface="Helvetica Light"/>
                </a:rPr>
                <a:t>Social </a:t>
              </a:r>
            </a:p>
            <a:p>
              <a:pPr algn="ctr"/>
              <a:r>
                <a:rPr lang="en-US" sz="2200" b="1" dirty="0">
                  <a:solidFill>
                    <a:srgbClr val="000000"/>
                  </a:solidFill>
                  <a:cs typeface="Helvetica Light"/>
                </a:rPr>
                <a:t>Ineptitude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1989" y="5123022"/>
              <a:ext cx="2083189" cy="690980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cs typeface="Helvetica Light"/>
                </a:rPr>
                <a:t>Obsession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92388" y="5257801"/>
              <a:ext cx="978725" cy="574709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000000"/>
                  </a:solidFill>
                  <a:cs typeface="Helvetica Light"/>
                </a:rPr>
                <a:t>Dork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96027" y="3733800"/>
              <a:ext cx="1254288" cy="574709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000000"/>
                  </a:solidFill>
                  <a:cs typeface="Helvetica Light"/>
                </a:rPr>
                <a:t>Dweeb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87838" y="4236356"/>
              <a:ext cx="987825" cy="574709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000000"/>
                  </a:solidFill>
                  <a:cs typeface="Helvetica Light"/>
                </a:rPr>
                <a:t>Nerd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23992" y="3733800"/>
              <a:ext cx="1014632" cy="574709"/>
            </a:xfrm>
            <a:prstGeom prst="rect">
              <a:avLst/>
            </a:prstGeom>
            <a:noFill/>
            <a:effectLst>
              <a:innerShdw blurRad="76200" dist="25400" dir="5400000">
                <a:srgbClr val="FFFFFF">
                  <a:alpha val="50000"/>
                </a:srgbClr>
              </a:innerShdw>
              <a:outerShdw blurRad="254000" dist="254000" dir="5400000" sx="90000" sy="-30000" rotWithShape="0">
                <a:srgbClr val="000000">
                  <a:alpha val="25000"/>
                </a:srgbClr>
              </a:outerShdw>
              <a:reflection stA="25000" endPos="15000" dist="508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17564" tIns="58782" rIns="117564" bIns="58782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000000"/>
                  </a:solidFill>
                  <a:cs typeface="Helvetica Light"/>
                </a:rPr>
                <a:t>Geek</a:t>
              </a:r>
            </a:p>
          </p:txBody>
        </p:sp>
      </p:grpSp>
      <p:sp>
        <p:nvSpPr>
          <p:cNvPr id="32" name="Freeform 31"/>
          <p:cNvSpPr/>
          <p:nvPr/>
        </p:nvSpPr>
        <p:spPr>
          <a:xfrm>
            <a:off x="5497286" y="2370044"/>
            <a:ext cx="700354" cy="477080"/>
          </a:xfrm>
          <a:custGeom>
            <a:avLst/>
            <a:gdLst>
              <a:gd name="connsiteX0" fmla="*/ 1186215 w 2926868"/>
              <a:gd name="connsiteY0" fmla="*/ 191068 h 2010058"/>
              <a:gd name="connsiteX1" fmla="*/ 189928 w 2926868"/>
              <a:gd name="connsiteY1" fmla="*/ 504967 h 2010058"/>
              <a:gd name="connsiteX2" fmla="*/ 258167 w 2926868"/>
              <a:gd name="connsiteY2" fmla="*/ 1760561 h 2010058"/>
              <a:gd name="connsiteX3" fmla="*/ 2796650 w 2926868"/>
              <a:gd name="connsiteY3" fmla="*/ 1897038 h 2010058"/>
              <a:gd name="connsiteX4" fmla="*/ 2400865 w 2926868"/>
              <a:gd name="connsiteY4" fmla="*/ 464024 h 2010058"/>
              <a:gd name="connsiteX5" fmla="*/ 1036089 w 2926868"/>
              <a:gd name="connsiteY5" fmla="*/ 0 h 2010058"/>
              <a:gd name="connsiteX6" fmla="*/ 1036089 w 2926868"/>
              <a:gd name="connsiteY6" fmla="*/ 0 h 2010058"/>
              <a:gd name="connsiteX0" fmla="*/ 1011981 w 2718619"/>
              <a:gd name="connsiteY0" fmla="*/ 191068 h 1951436"/>
              <a:gd name="connsiteX1" fmla="*/ 15694 w 2718619"/>
              <a:gd name="connsiteY1" fmla="*/ 504967 h 1951436"/>
              <a:gd name="connsiteX2" fmla="*/ 566273 w 2718619"/>
              <a:gd name="connsiteY2" fmla="*/ 1541448 h 1951436"/>
              <a:gd name="connsiteX3" fmla="*/ 2622416 w 2718619"/>
              <a:gd name="connsiteY3" fmla="*/ 1897038 h 1951436"/>
              <a:gd name="connsiteX4" fmla="*/ 2226631 w 2718619"/>
              <a:gd name="connsiteY4" fmla="*/ 464024 h 1951436"/>
              <a:gd name="connsiteX5" fmla="*/ 861855 w 2718619"/>
              <a:gd name="connsiteY5" fmla="*/ 0 h 1951436"/>
              <a:gd name="connsiteX6" fmla="*/ 861855 w 2718619"/>
              <a:gd name="connsiteY6" fmla="*/ 0 h 1951436"/>
              <a:gd name="connsiteX0" fmla="*/ 1011981 w 2677769"/>
              <a:gd name="connsiteY0" fmla="*/ 191068 h 1938440"/>
              <a:gd name="connsiteX1" fmla="*/ 15694 w 2677769"/>
              <a:gd name="connsiteY1" fmla="*/ 504967 h 1938440"/>
              <a:gd name="connsiteX2" fmla="*/ 566273 w 2677769"/>
              <a:gd name="connsiteY2" fmla="*/ 1541448 h 1938440"/>
              <a:gd name="connsiteX3" fmla="*/ 2622416 w 2677769"/>
              <a:gd name="connsiteY3" fmla="*/ 1897038 h 1938440"/>
              <a:gd name="connsiteX4" fmla="*/ 1985461 w 2677769"/>
              <a:gd name="connsiteY4" fmla="*/ 664876 h 1938440"/>
              <a:gd name="connsiteX5" fmla="*/ 861855 w 2677769"/>
              <a:gd name="connsiteY5" fmla="*/ 0 h 1938440"/>
              <a:gd name="connsiteX6" fmla="*/ 861855 w 2677769"/>
              <a:gd name="connsiteY6" fmla="*/ 0 h 1938440"/>
              <a:gd name="connsiteX0" fmla="*/ 1011981 w 2680396"/>
              <a:gd name="connsiteY0" fmla="*/ 191068 h 1941937"/>
              <a:gd name="connsiteX1" fmla="*/ 15694 w 2680396"/>
              <a:gd name="connsiteY1" fmla="*/ 504967 h 1941937"/>
              <a:gd name="connsiteX2" fmla="*/ 566273 w 2680396"/>
              <a:gd name="connsiteY2" fmla="*/ 1541448 h 1941937"/>
              <a:gd name="connsiteX3" fmla="*/ 2622416 w 2680396"/>
              <a:gd name="connsiteY3" fmla="*/ 1897038 h 1941937"/>
              <a:gd name="connsiteX4" fmla="*/ 2005558 w 2680396"/>
              <a:gd name="connsiteY4" fmla="*/ 610099 h 1941937"/>
              <a:gd name="connsiteX5" fmla="*/ 861855 w 2680396"/>
              <a:gd name="connsiteY5" fmla="*/ 0 h 1941937"/>
              <a:gd name="connsiteX6" fmla="*/ 861855 w 2680396"/>
              <a:gd name="connsiteY6" fmla="*/ 0 h 1941937"/>
              <a:gd name="connsiteX0" fmla="*/ 1011981 w 2710163"/>
              <a:gd name="connsiteY0" fmla="*/ 191068 h 1952638"/>
              <a:gd name="connsiteX1" fmla="*/ 15694 w 2710163"/>
              <a:gd name="connsiteY1" fmla="*/ 504967 h 1952638"/>
              <a:gd name="connsiteX2" fmla="*/ 566273 w 2710163"/>
              <a:gd name="connsiteY2" fmla="*/ 1541448 h 1952638"/>
              <a:gd name="connsiteX3" fmla="*/ 2622416 w 2710163"/>
              <a:gd name="connsiteY3" fmla="*/ 1897038 h 1952638"/>
              <a:gd name="connsiteX4" fmla="*/ 2186435 w 2710163"/>
              <a:gd name="connsiteY4" fmla="*/ 445764 h 1952638"/>
              <a:gd name="connsiteX5" fmla="*/ 861855 w 2710163"/>
              <a:gd name="connsiteY5" fmla="*/ 0 h 1952638"/>
              <a:gd name="connsiteX6" fmla="*/ 861855 w 2710163"/>
              <a:gd name="connsiteY6" fmla="*/ 0 h 1952638"/>
              <a:gd name="connsiteX0" fmla="*/ 1008975 w 2376367"/>
              <a:gd name="connsiteY0" fmla="*/ 191068 h 1619182"/>
              <a:gd name="connsiteX1" fmla="*/ 12688 w 2376367"/>
              <a:gd name="connsiteY1" fmla="*/ 504967 h 1619182"/>
              <a:gd name="connsiteX2" fmla="*/ 563267 w 2376367"/>
              <a:gd name="connsiteY2" fmla="*/ 1541448 h 1619182"/>
              <a:gd name="connsiteX3" fmla="*/ 2197362 w 2376367"/>
              <a:gd name="connsiteY3" fmla="*/ 1421880 h 1619182"/>
              <a:gd name="connsiteX4" fmla="*/ 2183429 w 2376367"/>
              <a:gd name="connsiteY4" fmla="*/ 445764 h 1619182"/>
              <a:gd name="connsiteX5" fmla="*/ 858849 w 2376367"/>
              <a:gd name="connsiteY5" fmla="*/ 0 h 1619182"/>
              <a:gd name="connsiteX6" fmla="*/ 858849 w 2376367"/>
              <a:gd name="connsiteY6" fmla="*/ 0 h 1619182"/>
              <a:gd name="connsiteX0" fmla="*/ 1008975 w 2376367"/>
              <a:gd name="connsiteY0" fmla="*/ 191068 h 1476658"/>
              <a:gd name="connsiteX1" fmla="*/ 12688 w 2376367"/>
              <a:gd name="connsiteY1" fmla="*/ 504967 h 1476658"/>
              <a:gd name="connsiteX2" fmla="*/ 563267 w 2376367"/>
              <a:gd name="connsiteY2" fmla="*/ 1262907 h 1476658"/>
              <a:gd name="connsiteX3" fmla="*/ 2197362 w 2376367"/>
              <a:gd name="connsiteY3" fmla="*/ 1421880 h 1476658"/>
              <a:gd name="connsiteX4" fmla="*/ 2183429 w 2376367"/>
              <a:gd name="connsiteY4" fmla="*/ 445764 h 1476658"/>
              <a:gd name="connsiteX5" fmla="*/ 858849 w 2376367"/>
              <a:gd name="connsiteY5" fmla="*/ 0 h 1476658"/>
              <a:gd name="connsiteX6" fmla="*/ 858849 w 2376367"/>
              <a:gd name="connsiteY6" fmla="*/ 0 h 1476658"/>
              <a:gd name="connsiteX0" fmla="*/ 1008975 w 2316523"/>
              <a:gd name="connsiteY0" fmla="*/ 191068 h 1477850"/>
              <a:gd name="connsiteX1" fmla="*/ 12688 w 2316523"/>
              <a:gd name="connsiteY1" fmla="*/ 504967 h 1477850"/>
              <a:gd name="connsiteX2" fmla="*/ 563267 w 2316523"/>
              <a:gd name="connsiteY2" fmla="*/ 1262907 h 1477850"/>
              <a:gd name="connsiteX3" fmla="*/ 2197362 w 2316523"/>
              <a:gd name="connsiteY3" fmla="*/ 1421880 h 1477850"/>
              <a:gd name="connsiteX4" fmla="*/ 2042745 w 2316523"/>
              <a:gd name="connsiteY4" fmla="*/ 429379 h 1477850"/>
              <a:gd name="connsiteX5" fmla="*/ 858849 w 2316523"/>
              <a:gd name="connsiteY5" fmla="*/ 0 h 1477850"/>
              <a:gd name="connsiteX6" fmla="*/ 858849 w 2316523"/>
              <a:gd name="connsiteY6" fmla="*/ 0 h 1477850"/>
              <a:gd name="connsiteX0" fmla="*/ 1114212 w 2321271"/>
              <a:gd name="connsiteY0" fmla="*/ 223837 h 1477850"/>
              <a:gd name="connsiteX1" fmla="*/ 17437 w 2321271"/>
              <a:gd name="connsiteY1" fmla="*/ 504967 h 1477850"/>
              <a:gd name="connsiteX2" fmla="*/ 568016 w 2321271"/>
              <a:gd name="connsiteY2" fmla="*/ 1262907 h 1477850"/>
              <a:gd name="connsiteX3" fmla="*/ 2202111 w 2321271"/>
              <a:gd name="connsiteY3" fmla="*/ 1421880 h 1477850"/>
              <a:gd name="connsiteX4" fmla="*/ 2047494 w 2321271"/>
              <a:gd name="connsiteY4" fmla="*/ 429379 h 1477850"/>
              <a:gd name="connsiteX5" fmla="*/ 863598 w 2321271"/>
              <a:gd name="connsiteY5" fmla="*/ 0 h 1477850"/>
              <a:gd name="connsiteX6" fmla="*/ 863598 w 2321271"/>
              <a:gd name="connsiteY6" fmla="*/ 0 h 1477850"/>
              <a:gd name="connsiteX0" fmla="*/ 1114212 w 2321271"/>
              <a:gd name="connsiteY0" fmla="*/ 223837 h 1553117"/>
              <a:gd name="connsiteX1" fmla="*/ 17437 w 2321271"/>
              <a:gd name="connsiteY1" fmla="*/ 504967 h 1553117"/>
              <a:gd name="connsiteX2" fmla="*/ 568016 w 2321271"/>
              <a:gd name="connsiteY2" fmla="*/ 1442696 h 1553117"/>
              <a:gd name="connsiteX3" fmla="*/ 2202111 w 2321271"/>
              <a:gd name="connsiteY3" fmla="*/ 1421880 h 1553117"/>
              <a:gd name="connsiteX4" fmla="*/ 2047494 w 2321271"/>
              <a:gd name="connsiteY4" fmla="*/ 429379 h 1553117"/>
              <a:gd name="connsiteX5" fmla="*/ 863598 w 2321271"/>
              <a:gd name="connsiteY5" fmla="*/ 0 h 1553117"/>
              <a:gd name="connsiteX6" fmla="*/ 863598 w 2321271"/>
              <a:gd name="connsiteY6" fmla="*/ 0 h 1553117"/>
              <a:gd name="connsiteX0" fmla="*/ 1114059 w 2305103"/>
              <a:gd name="connsiteY0" fmla="*/ 223837 h 1486931"/>
              <a:gd name="connsiteX1" fmla="*/ 17284 w 2305103"/>
              <a:gd name="connsiteY1" fmla="*/ 504967 h 1486931"/>
              <a:gd name="connsiteX2" fmla="*/ 567863 w 2305103"/>
              <a:gd name="connsiteY2" fmla="*/ 1442696 h 1486931"/>
              <a:gd name="connsiteX3" fmla="*/ 2180828 w 2305103"/>
              <a:gd name="connsiteY3" fmla="*/ 1242092 h 1486931"/>
              <a:gd name="connsiteX4" fmla="*/ 2047341 w 2305103"/>
              <a:gd name="connsiteY4" fmla="*/ 429379 h 1486931"/>
              <a:gd name="connsiteX5" fmla="*/ 863445 w 2305103"/>
              <a:gd name="connsiteY5" fmla="*/ 0 h 1486931"/>
              <a:gd name="connsiteX6" fmla="*/ 863445 w 2305103"/>
              <a:gd name="connsiteY6" fmla="*/ 0 h 1486931"/>
              <a:gd name="connsiteX0" fmla="*/ 1113759 w 2273968"/>
              <a:gd name="connsiteY0" fmla="*/ 223837 h 1469068"/>
              <a:gd name="connsiteX1" fmla="*/ 16984 w 2273968"/>
              <a:gd name="connsiteY1" fmla="*/ 504967 h 1469068"/>
              <a:gd name="connsiteX2" fmla="*/ 567563 w 2273968"/>
              <a:gd name="connsiteY2" fmla="*/ 1442696 h 1469068"/>
              <a:gd name="connsiteX3" fmla="*/ 2138269 w 2273968"/>
              <a:gd name="connsiteY3" fmla="*/ 1142211 h 1469068"/>
              <a:gd name="connsiteX4" fmla="*/ 2047041 w 2273968"/>
              <a:gd name="connsiteY4" fmla="*/ 429379 h 1469068"/>
              <a:gd name="connsiteX5" fmla="*/ 863145 w 2273968"/>
              <a:gd name="connsiteY5" fmla="*/ 0 h 1469068"/>
              <a:gd name="connsiteX6" fmla="*/ 863145 w 2273968"/>
              <a:gd name="connsiteY6" fmla="*/ 0 h 1469068"/>
              <a:gd name="connsiteX0" fmla="*/ 1114528 w 2354654"/>
              <a:gd name="connsiteY0" fmla="*/ 223837 h 1491734"/>
              <a:gd name="connsiteX1" fmla="*/ 17753 w 2354654"/>
              <a:gd name="connsiteY1" fmla="*/ 504967 h 1491734"/>
              <a:gd name="connsiteX2" fmla="*/ 568332 w 2354654"/>
              <a:gd name="connsiteY2" fmla="*/ 1442696 h 1491734"/>
              <a:gd name="connsiteX3" fmla="*/ 2244689 w 2354654"/>
              <a:gd name="connsiteY3" fmla="*/ 1262069 h 1491734"/>
              <a:gd name="connsiteX4" fmla="*/ 2047810 w 2354654"/>
              <a:gd name="connsiteY4" fmla="*/ 429379 h 1491734"/>
              <a:gd name="connsiteX5" fmla="*/ 863914 w 2354654"/>
              <a:gd name="connsiteY5" fmla="*/ 0 h 1491734"/>
              <a:gd name="connsiteX6" fmla="*/ 863914 w 2354654"/>
              <a:gd name="connsiteY6" fmla="*/ 0 h 1491734"/>
              <a:gd name="connsiteX0" fmla="*/ 1181139 w 2357876"/>
              <a:gd name="connsiteY0" fmla="*/ 323720 h 1491734"/>
              <a:gd name="connsiteX1" fmla="*/ 20975 w 2357876"/>
              <a:gd name="connsiteY1" fmla="*/ 504967 h 1491734"/>
              <a:gd name="connsiteX2" fmla="*/ 571554 w 2357876"/>
              <a:gd name="connsiteY2" fmla="*/ 1442696 h 1491734"/>
              <a:gd name="connsiteX3" fmla="*/ 2247911 w 2357876"/>
              <a:gd name="connsiteY3" fmla="*/ 1262069 h 1491734"/>
              <a:gd name="connsiteX4" fmla="*/ 2051032 w 2357876"/>
              <a:gd name="connsiteY4" fmla="*/ 429379 h 1491734"/>
              <a:gd name="connsiteX5" fmla="*/ 867136 w 2357876"/>
              <a:gd name="connsiteY5" fmla="*/ 0 h 1491734"/>
              <a:gd name="connsiteX6" fmla="*/ 867136 w 2357876"/>
              <a:gd name="connsiteY6" fmla="*/ 0 h 1491734"/>
              <a:gd name="connsiteX0" fmla="*/ 1181139 w 2357876"/>
              <a:gd name="connsiteY0" fmla="*/ 323720 h 1491734"/>
              <a:gd name="connsiteX1" fmla="*/ 20975 w 2357876"/>
              <a:gd name="connsiteY1" fmla="*/ 504967 h 1491734"/>
              <a:gd name="connsiteX2" fmla="*/ 571554 w 2357876"/>
              <a:gd name="connsiteY2" fmla="*/ 1442696 h 1491734"/>
              <a:gd name="connsiteX3" fmla="*/ 2247911 w 2357876"/>
              <a:gd name="connsiteY3" fmla="*/ 1262069 h 1491734"/>
              <a:gd name="connsiteX4" fmla="*/ 2051032 w 2357876"/>
              <a:gd name="connsiteY4" fmla="*/ 429379 h 1491734"/>
              <a:gd name="connsiteX5" fmla="*/ 867136 w 2357876"/>
              <a:gd name="connsiteY5" fmla="*/ 0 h 1491734"/>
              <a:gd name="connsiteX6" fmla="*/ 867136 w 2357876"/>
              <a:gd name="connsiteY6" fmla="*/ 0 h 1491734"/>
              <a:gd name="connsiteX0" fmla="*/ 1203064 w 2390737"/>
              <a:gd name="connsiteY0" fmla="*/ 323720 h 1398904"/>
              <a:gd name="connsiteX1" fmla="*/ 42900 w 2390737"/>
              <a:gd name="connsiteY1" fmla="*/ 504967 h 1398904"/>
              <a:gd name="connsiteX2" fmla="*/ 445570 w 2390737"/>
              <a:gd name="connsiteY2" fmla="*/ 1322838 h 1398904"/>
              <a:gd name="connsiteX3" fmla="*/ 2269836 w 2390737"/>
              <a:gd name="connsiteY3" fmla="*/ 1262069 h 1398904"/>
              <a:gd name="connsiteX4" fmla="*/ 2072957 w 2390737"/>
              <a:gd name="connsiteY4" fmla="*/ 429379 h 1398904"/>
              <a:gd name="connsiteX5" fmla="*/ 889061 w 2390737"/>
              <a:gd name="connsiteY5" fmla="*/ 0 h 1398904"/>
              <a:gd name="connsiteX6" fmla="*/ 889061 w 2390737"/>
              <a:gd name="connsiteY6" fmla="*/ 0 h 1398904"/>
              <a:gd name="connsiteX0" fmla="*/ 1200228 w 2278465"/>
              <a:gd name="connsiteY0" fmla="*/ 323720 h 1360369"/>
              <a:gd name="connsiteX1" fmla="*/ 40064 w 2278465"/>
              <a:gd name="connsiteY1" fmla="*/ 504967 h 1360369"/>
              <a:gd name="connsiteX2" fmla="*/ 442734 w 2278465"/>
              <a:gd name="connsiteY2" fmla="*/ 1322838 h 1360369"/>
              <a:gd name="connsiteX3" fmla="*/ 2119089 w 2278465"/>
              <a:gd name="connsiteY3" fmla="*/ 1142210 h 1360369"/>
              <a:gd name="connsiteX4" fmla="*/ 2070121 w 2278465"/>
              <a:gd name="connsiteY4" fmla="*/ 429379 h 1360369"/>
              <a:gd name="connsiteX5" fmla="*/ 886225 w 2278465"/>
              <a:gd name="connsiteY5" fmla="*/ 0 h 1360369"/>
              <a:gd name="connsiteX6" fmla="*/ 886225 w 2278465"/>
              <a:gd name="connsiteY6" fmla="*/ 0 h 1360369"/>
              <a:gd name="connsiteX0" fmla="*/ 1190172 w 2071245"/>
              <a:gd name="connsiteY0" fmla="*/ 323720 h 1343532"/>
              <a:gd name="connsiteX1" fmla="*/ 30008 w 2071245"/>
              <a:gd name="connsiteY1" fmla="*/ 504967 h 1343532"/>
              <a:gd name="connsiteX2" fmla="*/ 432678 w 2071245"/>
              <a:gd name="connsiteY2" fmla="*/ 1322838 h 1343532"/>
              <a:gd name="connsiteX3" fmla="*/ 1411746 w 2071245"/>
              <a:gd name="connsiteY3" fmla="*/ 1042328 h 1343532"/>
              <a:gd name="connsiteX4" fmla="*/ 2060065 w 2071245"/>
              <a:gd name="connsiteY4" fmla="*/ 429379 h 1343532"/>
              <a:gd name="connsiteX5" fmla="*/ 876169 w 2071245"/>
              <a:gd name="connsiteY5" fmla="*/ 0 h 1343532"/>
              <a:gd name="connsiteX6" fmla="*/ 876169 w 2071245"/>
              <a:gd name="connsiteY6" fmla="*/ 0 h 1343532"/>
              <a:gd name="connsiteX0" fmla="*/ 1190172 w 1581412"/>
              <a:gd name="connsiteY0" fmla="*/ 323720 h 1343749"/>
              <a:gd name="connsiteX1" fmla="*/ 30008 w 1581412"/>
              <a:gd name="connsiteY1" fmla="*/ 504967 h 1343749"/>
              <a:gd name="connsiteX2" fmla="*/ 432678 w 1581412"/>
              <a:gd name="connsiteY2" fmla="*/ 1322838 h 1343749"/>
              <a:gd name="connsiteX3" fmla="*/ 1411746 w 1581412"/>
              <a:gd name="connsiteY3" fmla="*/ 1042328 h 1343749"/>
              <a:gd name="connsiteX4" fmla="*/ 1531817 w 1581412"/>
              <a:gd name="connsiteY4" fmla="*/ 409404 h 1343749"/>
              <a:gd name="connsiteX5" fmla="*/ 876169 w 1581412"/>
              <a:gd name="connsiteY5" fmla="*/ 0 h 1343749"/>
              <a:gd name="connsiteX6" fmla="*/ 876169 w 1581412"/>
              <a:gd name="connsiteY6" fmla="*/ 0 h 1343749"/>
              <a:gd name="connsiteX0" fmla="*/ 1185140 w 1574637"/>
              <a:gd name="connsiteY0" fmla="*/ 323720 h 1200239"/>
              <a:gd name="connsiteX1" fmla="*/ 24976 w 1574637"/>
              <a:gd name="connsiteY1" fmla="*/ 504967 h 1200239"/>
              <a:gd name="connsiteX2" fmla="*/ 469906 w 1574637"/>
              <a:gd name="connsiteY2" fmla="*/ 1163026 h 1200239"/>
              <a:gd name="connsiteX3" fmla="*/ 1406714 w 1574637"/>
              <a:gd name="connsiteY3" fmla="*/ 1042328 h 1200239"/>
              <a:gd name="connsiteX4" fmla="*/ 1526785 w 1574637"/>
              <a:gd name="connsiteY4" fmla="*/ 409404 h 1200239"/>
              <a:gd name="connsiteX5" fmla="*/ 871137 w 1574637"/>
              <a:gd name="connsiteY5" fmla="*/ 0 h 1200239"/>
              <a:gd name="connsiteX6" fmla="*/ 871137 w 1574637"/>
              <a:gd name="connsiteY6" fmla="*/ 0 h 1200239"/>
              <a:gd name="connsiteX0" fmla="*/ 1066222 w 1455719"/>
              <a:gd name="connsiteY0" fmla="*/ 323720 h 1198781"/>
              <a:gd name="connsiteX1" fmla="*/ 32838 w 1455719"/>
              <a:gd name="connsiteY1" fmla="*/ 524943 h 1198781"/>
              <a:gd name="connsiteX2" fmla="*/ 350988 w 1455719"/>
              <a:gd name="connsiteY2" fmla="*/ 1163026 h 1198781"/>
              <a:gd name="connsiteX3" fmla="*/ 1287796 w 1455719"/>
              <a:gd name="connsiteY3" fmla="*/ 1042328 h 1198781"/>
              <a:gd name="connsiteX4" fmla="*/ 1407867 w 1455719"/>
              <a:gd name="connsiteY4" fmla="*/ 409404 h 1198781"/>
              <a:gd name="connsiteX5" fmla="*/ 752219 w 1455719"/>
              <a:gd name="connsiteY5" fmla="*/ 0 h 1198781"/>
              <a:gd name="connsiteX6" fmla="*/ 752219 w 1455719"/>
              <a:gd name="connsiteY6" fmla="*/ 0 h 1198781"/>
              <a:gd name="connsiteX0" fmla="*/ 1087742 w 1481711"/>
              <a:gd name="connsiteY0" fmla="*/ 323720 h 1166990"/>
              <a:gd name="connsiteX1" fmla="*/ 54358 w 1481711"/>
              <a:gd name="connsiteY1" fmla="*/ 524943 h 1166990"/>
              <a:gd name="connsiteX2" fmla="*/ 266860 w 1481711"/>
              <a:gd name="connsiteY2" fmla="*/ 1123073 h 1166990"/>
              <a:gd name="connsiteX3" fmla="*/ 1309316 w 1481711"/>
              <a:gd name="connsiteY3" fmla="*/ 1042328 h 1166990"/>
              <a:gd name="connsiteX4" fmla="*/ 1429387 w 1481711"/>
              <a:gd name="connsiteY4" fmla="*/ 409404 h 1166990"/>
              <a:gd name="connsiteX5" fmla="*/ 773739 w 1481711"/>
              <a:gd name="connsiteY5" fmla="*/ 0 h 1166990"/>
              <a:gd name="connsiteX6" fmla="*/ 773739 w 1481711"/>
              <a:gd name="connsiteY6" fmla="*/ 0 h 1166990"/>
              <a:gd name="connsiteX0" fmla="*/ 1042430 w 1478659"/>
              <a:gd name="connsiteY0" fmla="*/ 423603 h 1166990"/>
              <a:gd name="connsiteX1" fmla="*/ 51306 w 1478659"/>
              <a:gd name="connsiteY1" fmla="*/ 524943 h 1166990"/>
              <a:gd name="connsiteX2" fmla="*/ 263808 w 1478659"/>
              <a:gd name="connsiteY2" fmla="*/ 1123073 h 1166990"/>
              <a:gd name="connsiteX3" fmla="*/ 1306264 w 1478659"/>
              <a:gd name="connsiteY3" fmla="*/ 1042328 h 1166990"/>
              <a:gd name="connsiteX4" fmla="*/ 1426335 w 1478659"/>
              <a:gd name="connsiteY4" fmla="*/ 409404 h 1166990"/>
              <a:gd name="connsiteX5" fmla="*/ 770687 w 1478659"/>
              <a:gd name="connsiteY5" fmla="*/ 0 h 1166990"/>
              <a:gd name="connsiteX6" fmla="*/ 770687 w 1478659"/>
              <a:gd name="connsiteY6" fmla="*/ 0 h 1166990"/>
              <a:gd name="connsiteX0" fmla="*/ 1042430 w 1478659"/>
              <a:gd name="connsiteY0" fmla="*/ 427322 h 1170709"/>
              <a:gd name="connsiteX1" fmla="*/ 51306 w 1478659"/>
              <a:gd name="connsiteY1" fmla="*/ 528662 h 1170709"/>
              <a:gd name="connsiteX2" fmla="*/ 263808 w 1478659"/>
              <a:gd name="connsiteY2" fmla="*/ 1126792 h 1170709"/>
              <a:gd name="connsiteX3" fmla="*/ 1306264 w 1478659"/>
              <a:gd name="connsiteY3" fmla="*/ 1046047 h 1170709"/>
              <a:gd name="connsiteX4" fmla="*/ 1426335 w 1478659"/>
              <a:gd name="connsiteY4" fmla="*/ 413123 h 1170709"/>
              <a:gd name="connsiteX5" fmla="*/ 770687 w 1478659"/>
              <a:gd name="connsiteY5" fmla="*/ 3719 h 1170709"/>
              <a:gd name="connsiteX6" fmla="*/ 728426 w 1478659"/>
              <a:gd name="connsiteY6" fmla="*/ 223461 h 1170709"/>
              <a:gd name="connsiteX0" fmla="*/ 1042430 w 1470938"/>
              <a:gd name="connsiteY0" fmla="*/ 264505 h 1007892"/>
              <a:gd name="connsiteX1" fmla="*/ 51306 w 1470938"/>
              <a:gd name="connsiteY1" fmla="*/ 365845 h 1007892"/>
              <a:gd name="connsiteX2" fmla="*/ 263808 w 1470938"/>
              <a:gd name="connsiteY2" fmla="*/ 963975 h 1007892"/>
              <a:gd name="connsiteX3" fmla="*/ 1306264 w 1470938"/>
              <a:gd name="connsiteY3" fmla="*/ 883230 h 1007892"/>
              <a:gd name="connsiteX4" fmla="*/ 1426335 w 1470938"/>
              <a:gd name="connsiteY4" fmla="*/ 250306 h 1007892"/>
              <a:gd name="connsiteX5" fmla="*/ 876337 w 1470938"/>
              <a:gd name="connsiteY5" fmla="*/ 20691 h 1007892"/>
              <a:gd name="connsiteX6" fmla="*/ 728426 w 1470938"/>
              <a:gd name="connsiteY6" fmla="*/ 60644 h 1007892"/>
              <a:gd name="connsiteX0" fmla="*/ 1042430 w 1470938"/>
              <a:gd name="connsiteY0" fmla="*/ 243814 h 987201"/>
              <a:gd name="connsiteX1" fmla="*/ 51306 w 1470938"/>
              <a:gd name="connsiteY1" fmla="*/ 345154 h 987201"/>
              <a:gd name="connsiteX2" fmla="*/ 263808 w 1470938"/>
              <a:gd name="connsiteY2" fmla="*/ 943284 h 987201"/>
              <a:gd name="connsiteX3" fmla="*/ 1306264 w 1470938"/>
              <a:gd name="connsiteY3" fmla="*/ 862539 h 987201"/>
              <a:gd name="connsiteX4" fmla="*/ 1426335 w 1470938"/>
              <a:gd name="connsiteY4" fmla="*/ 229615 h 987201"/>
              <a:gd name="connsiteX5" fmla="*/ 876337 w 1470938"/>
              <a:gd name="connsiteY5" fmla="*/ 0 h 987201"/>
              <a:gd name="connsiteX0" fmla="*/ 1042430 w 1469398"/>
              <a:gd name="connsiteY0" fmla="*/ 163908 h 907295"/>
              <a:gd name="connsiteX1" fmla="*/ 51306 w 1469398"/>
              <a:gd name="connsiteY1" fmla="*/ 265248 h 907295"/>
              <a:gd name="connsiteX2" fmla="*/ 263808 w 1469398"/>
              <a:gd name="connsiteY2" fmla="*/ 863378 h 907295"/>
              <a:gd name="connsiteX3" fmla="*/ 1306264 w 1469398"/>
              <a:gd name="connsiteY3" fmla="*/ 782633 h 907295"/>
              <a:gd name="connsiteX4" fmla="*/ 1426335 w 1469398"/>
              <a:gd name="connsiteY4" fmla="*/ 149709 h 907295"/>
              <a:gd name="connsiteX5" fmla="*/ 897467 w 1469398"/>
              <a:gd name="connsiteY5" fmla="*/ 0 h 907295"/>
              <a:gd name="connsiteX0" fmla="*/ 1042430 w 1483303"/>
              <a:gd name="connsiteY0" fmla="*/ 163908 h 907295"/>
              <a:gd name="connsiteX1" fmla="*/ 51306 w 1483303"/>
              <a:gd name="connsiteY1" fmla="*/ 265248 h 907295"/>
              <a:gd name="connsiteX2" fmla="*/ 263808 w 1483303"/>
              <a:gd name="connsiteY2" fmla="*/ 863378 h 907295"/>
              <a:gd name="connsiteX3" fmla="*/ 1306264 w 1483303"/>
              <a:gd name="connsiteY3" fmla="*/ 782633 h 907295"/>
              <a:gd name="connsiteX4" fmla="*/ 1426335 w 1483303"/>
              <a:gd name="connsiteY4" fmla="*/ 149709 h 907295"/>
              <a:gd name="connsiteX5" fmla="*/ 707298 w 1483303"/>
              <a:gd name="connsiteY5" fmla="*/ 0 h 907295"/>
              <a:gd name="connsiteX0" fmla="*/ 1042430 w 1441036"/>
              <a:gd name="connsiteY0" fmla="*/ 163908 h 904245"/>
              <a:gd name="connsiteX1" fmla="*/ 51306 w 1441036"/>
              <a:gd name="connsiteY1" fmla="*/ 265248 h 904245"/>
              <a:gd name="connsiteX2" fmla="*/ 263808 w 1441036"/>
              <a:gd name="connsiteY2" fmla="*/ 863378 h 904245"/>
              <a:gd name="connsiteX3" fmla="*/ 1306264 w 1441036"/>
              <a:gd name="connsiteY3" fmla="*/ 782633 h 904245"/>
              <a:gd name="connsiteX4" fmla="*/ 1362945 w 1441036"/>
              <a:gd name="connsiteY4" fmla="*/ 229615 h 904245"/>
              <a:gd name="connsiteX5" fmla="*/ 707298 w 1441036"/>
              <a:gd name="connsiteY5" fmla="*/ 0 h 904245"/>
              <a:gd name="connsiteX0" fmla="*/ 1042430 w 1434187"/>
              <a:gd name="connsiteY0" fmla="*/ 223837 h 964173"/>
              <a:gd name="connsiteX1" fmla="*/ 51306 w 1434187"/>
              <a:gd name="connsiteY1" fmla="*/ 325177 h 964173"/>
              <a:gd name="connsiteX2" fmla="*/ 263808 w 1434187"/>
              <a:gd name="connsiteY2" fmla="*/ 923307 h 964173"/>
              <a:gd name="connsiteX3" fmla="*/ 1306264 w 1434187"/>
              <a:gd name="connsiteY3" fmla="*/ 842562 h 964173"/>
              <a:gd name="connsiteX4" fmla="*/ 1362945 w 1434187"/>
              <a:gd name="connsiteY4" fmla="*/ 289544 h 964173"/>
              <a:gd name="connsiteX5" fmla="*/ 812948 w 1434187"/>
              <a:gd name="connsiteY5" fmla="*/ 0 h 964173"/>
              <a:gd name="connsiteX0" fmla="*/ 612420 w 1405645"/>
              <a:gd name="connsiteY0" fmla="*/ 163906 h 964173"/>
              <a:gd name="connsiteX1" fmla="*/ 22764 w 1405645"/>
              <a:gd name="connsiteY1" fmla="*/ 325177 h 964173"/>
              <a:gd name="connsiteX2" fmla="*/ 235266 w 1405645"/>
              <a:gd name="connsiteY2" fmla="*/ 923307 h 964173"/>
              <a:gd name="connsiteX3" fmla="*/ 1277722 w 1405645"/>
              <a:gd name="connsiteY3" fmla="*/ 842562 h 964173"/>
              <a:gd name="connsiteX4" fmla="*/ 1334403 w 1405645"/>
              <a:gd name="connsiteY4" fmla="*/ 289544 h 964173"/>
              <a:gd name="connsiteX5" fmla="*/ 784406 w 1405645"/>
              <a:gd name="connsiteY5" fmla="*/ 0 h 964173"/>
              <a:gd name="connsiteX0" fmla="*/ 770711 w 1416027"/>
              <a:gd name="connsiteY0" fmla="*/ 203860 h 964173"/>
              <a:gd name="connsiteX1" fmla="*/ 33146 w 1416027"/>
              <a:gd name="connsiteY1" fmla="*/ 325177 h 964173"/>
              <a:gd name="connsiteX2" fmla="*/ 245648 w 1416027"/>
              <a:gd name="connsiteY2" fmla="*/ 923307 h 964173"/>
              <a:gd name="connsiteX3" fmla="*/ 1288104 w 1416027"/>
              <a:gd name="connsiteY3" fmla="*/ 842562 h 964173"/>
              <a:gd name="connsiteX4" fmla="*/ 1344785 w 1416027"/>
              <a:gd name="connsiteY4" fmla="*/ 289544 h 964173"/>
              <a:gd name="connsiteX5" fmla="*/ 794788 w 1416027"/>
              <a:gd name="connsiteY5" fmla="*/ 0 h 964173"/>
              <a:gd name="connsiteX0" fmla="*/ 702848 w 1411553"/>
              <a:gd name="connsiteY0" fmla="*/ 203860 h 964173"/>
              <a:gd name="connsiteX1" fmla="*/ 28672 w 1411553"/>
              <a:gd name="connsiteY1" fmla="*/ 325177 h 964173"/>
              <a:gd name="connsiteX2" fmla="*/ 241174 w 1411553"/>
              <a:gd name="connsiteY2" fmla="*/ 923307 h 964173"/>
              <a:gd name="connsiteX3" fmla="*/ 1283630 w 1411553"/>
              <a:gd name="connsiteY3" fmla="*/ 842562 h 964173"/>
              <a:gd name="connsiteX4" fmla="*/ 1340311 w 1411553"/>
              <a:gd name="connsiteY4" fmla="*/ 289544 h 964173"/>
              <a:gd name="connsiteX5" fmla="*/ 790314 w 1411553"/>
              <a:gd name="connsiteY5" fmla="*/ 0 h 964173"/>
              <a:gd name="connsiteX0" fmla="*/ 695999 w 1402635"/>
              <a:gd name="connsiteY0" fmla="*/ 203860 h 918891"/>
              <a:gd name="connsiteX1" fmla="*/ 21823 w 1402635"/>
              <a:gd name="connsiteY1" fmla="*/ 325177 h 918891"/>
              <a:gd name="connsiteX2" fmla="*/ 268438 w 1402635"/>
              <a:gd name="connsiteY2" fmla="*/ 858804 h 918891"/>
              <a:gd name="connsiteX3" fmla="*/ 1276781 w 1402635"/>
              <a:gd name="connsiteY3" fmla="*/ 842562 h 918891"/>
              <a:gd name="connsiteX4" fmla="*/ 1333462 w 1402635"/>
              <a:gd name="connsiteY4" fmla="*/ 289544 h 918891"/>
              <a:gd name="connsiteX5" fmla="*/ 783465 w 1402635"/>
              <a:gd name="connsiteY5" fmla="*/ 0 h 918891"/>
              <a:gd name="connsiteX0" fmla="*/ 636353 w 1342991"/>
              <a:gd name="connsiteY0" fmla="*/ 203860 h 918892"/>
              <a:gd name="connsiteX1" fmla="*/ 30402 w 1342991"/>
              <a:gd name="connsiteY1" fmla="*/ 325177 h 918892"/>
              <a:gd name="connsiteX2" fmla="*/ 208792 w 1342991"/>
              <a:gd name="connsiteY2" fmla="*/ 858804 h 918892"/>
              <a:gd name="connsiteX3" fmla="*/ 1217135 w 1342991"/>
              <a:gd name="connsiteY3" fmla="*/ 842562 h 918892"/>
              <a:gd name="connsiteX4" fmla="*/ 1273816 w 1342991"/>
              <a:gd name="connsiteY4" fmla="*/ 289544 h 918892"/>
              <a:gd name="connsiteX5" fmla="*/ 723819 w 1342991"/>
              <a:gd name="connsiteY5" fmla="*/ 0 h 918892"/>
              <a:gd name="connsiteX0" fmla="*/ 634936 w 1321218"/>
              <a:gd name="connsiteY0" fmla="*/ 203860 h 904043"/>
              <a:gd name="connsiteX1" fmla="*/ 28985 w 1321218"/>
              <a:gd name="connsiteY1" fmla="*/ 325177 h 904043"/>
              <a:gd name="connsiteX2" fmla="*/ 207375 w 1321218"/>
              <a:gd name="connsiteY2" fmla="*/ 858804 h 904043"/>
              <a:gd name="connsiteX3" fmla="*/ 1164549 w 1321218"/>
              <a:gd name="connsiteY3" fmla="*/ 810310 h 904043"/>
              <a:gd name="connsiteX4" fmla="*/ 1272399 w 1321218"/>
              <a:gd name="connsiteY4" fmla="*/ 289544 h 904043"/>
              <a:gd name="connsiteX5" fmla="*/ 722402 w 1321218"/>
              <a:gd name="connsiteY5" fmla="*/ 0 h 90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218" h="904043">
                <a:moveTo>
                  <a:pt x="634936" y="203860"/>
                </a:moveTo>
                <a:cubicBezTo>
                  <a:pt x="193002" y="150113"/>
                  <a:pt x="100245" y="216020"/>
                  <a:pt x="28985" y="325177"/>
                </a:cubicBezTo>
                <a:cubicBezTo>
                  <a:pt x="-42275" y="434334"/>
                  <a:pt x="18114" y="777949"/>
                  <a:pt x="207375" y="858804"/>
                </a:cubicBezTo>
                <a:cubicBezTo>
                  <a:pt x="396636" y="939660"/>
                  <a:pt x="987045" y="905187"/>
                  <a:pt x="1164549" y="810310"/>
                </a:cubicBezTo>
                <a:cubicBezTo>
                  <a:pt x="1342053" y="715433"/>
                  <a:pt x="1354618" y="429971"/>
                  <a:pt x="1272399" y="289544"/>
                </a:cubicBezTo>
                <a:cubicBezTo>
                  <a:pt x="1190180" y="149117"/>
                  <a:pt x="838720" y="31610"/>
                  <a:pt x="72240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496" tIns="31748" rIns="63496" bIns="31748"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150429" y="2672603"/>
            <a:ext cx="617160" cy="504265"/>
          </a:xfrm>
          <a:custGeom>
            <a:avLst/>
            <a:gdLst>
              <a:gd name="connsiteX0" fmla="*/ 1186215 w 2926868"/>
              <a:gd name="connsiteY0" fmla="*/ 191068 h 2010058"/>
              <a:gd name="connsiteX1" fmla="*/ 189928 w 2926868"/>
              <a:gd name="connsiteY1" fmla="*/ 504967 h 2010058"/>
              <a:gd name="connsiteX2" fmla="*/ 258167 w 2926868"/>
              <a:gd name="connsiteY2" fmla="*/ 1760561 h 2010058"/>
              <a:gd name="connsiteX3" fmla="*/ 2796650 w 2926868"/>
              <a:gd name="connsiteY3" fmla="*/ 1897038 h 2010058"/>
              <a:gd name="connsiteX4" fmla="*/ 2400865 w 2926868"/>
              <a:gd name="connsiteY4" fmla="*/ 464024 h 2010058"/>
              <a:gd name="connsiteX5" fmla="*/ 1036089 w 2926868"/>
              <a:gd name="connsiteY5" fmla="*/ 0 h 2010058"/>
              <a:gd name="connsiteX6" fmla="*/ 1036089 w 2926868"/>
              <a:gd name="connsiteY6" fmla="*/ 0 h 2010058"/>
              <a:gd name="connsiteX0" fmla="*/ 1011981 w 2718619"/>
              <a:gd name="connsiteY0" fmla="*/ 191068 h 1951436"/>
              <a:gd name="connsiteX1" fmla="*/ 15694 w 2718619"/>
              <a:gd name="connsiteY1" fmla="*/ 504967 h 1951436"/>
              <a:gd name="connsiteX2" fmla="*/ 566273 w 2718619"/>
              <a:gd name="connsiteY2" fmla="*/ 1541448 h 1951436"/>
              <a:gd name="connsiteX3" fmla="*/ 2622416 w 2718619"/>
              <a:gd name="connsiteY3" fmla="*/ 1897038 h 1951436"/>
              <a:gd name="connsiteX4" fmla="*/ 2226631 w 2718619"/>
              <a:gd name="connsiteY4" fmla="*/ 464024 h 1951436"/>
              <a:gd name="connsiteX5" fmla="*/ 861855 w 2718619"/>
              <a:gd name="connsiteY5" fmla="*/ 0 h 1951436"/>
              <a:gd name="connsiteX6" fmla="*/ 861855 w 2718619"/>
              <a:gd name="connsiteY6" fmla="*/ 0 h 1951436"/>
              <a:gd name="connsiteX0" fmla="*/ 1011981 w 2677769"/>
              <a:gd name="connsiteY0" fmla="*/ 191068 h 1938440"/>
              <a:gd name="connsiteX1" fmla="*/ 15694 w 2677769"/>
              <a:gd name="connsiteY1" fmla="*/ 504967 h 1938440"/>
              <a:gd name="connsiteX2" fmla="*/ 566273 w 2677769"/>
              <a:gd name="connsiteY2" fmla="*/ 1541448 h 1938440"/>
              <a:gd name="connsiteX3" fmla="*/ 2622416 w 2677769"/>
              <a:gd name="connsiteY3" fmla="*/ 1897038 h 1938440"/>
              <a:gd name="connsiteX4" fmla="*/ 1985461 w 2677769"/>
              <a:gd name="connsiteY4" fmla="*/ 664876 h 1938440"/>
              <a:gd name="connsiteX5" fmla="*/ 861855 w 2677769"/>
              <a:gd name="connsiteY5" fmla="*/ 0 h 1938440"/>
              <a:gd name="connsiteX6" fmla="*/ 861855 w 2677769"/>
              <a:gd name="connsiteY6" fmla="*/ 0 h 1938440"/>
              <a:gd name="connsiteX0" fmla="*/ 1011981 w 2680396"/>
              <a:gd name="connsiteY0" fmla="*/ 191068 h 1941937"/>
              <a:gd name="connsiteX1" fmla="*/ 15694 w 2680396"/>
              <a:gd name="connsiteY1" fmla="*/ 504967 h 1941937"/>
              <a:gd name="connsiteX2" fmla="*/ 566273 w 2680396"/>
              <a:gd name="connsiteY2" fmla="*/ 1541448 h 1941937"/>
              <a:gd name="connsiteX3" fmla="*/ 2622416 w 2680396"/>
              <a:gd name="connsiteY3" fmla="*/ 1897038 h 1941937"/>
              <a:gd name="connsiteX4" fmla="*/ 2005558 w 2680396"/>
              <a:gd name="connsiteY4" fmla="*/ 610099 h 1941937"/>
              <a:gd name="connsiteX5" fmla="*/ 861855 w 2680396"/>
              <a:gd name="connsiteY5" fmla="*/ 0 h 1941937"/>
              <a:gd name="connsiteX6" fmla="*/ 861855 w 2680396"/>
              <a:gd name="connsiteY6" fmla="*/ 0 h 1941937"/>
              <a:gd name="connsiteX0" fmla="*/ 1011981 w 2710163"/>
              <a:gd name="connsiteY0" fmla="*/ 191068 h 1952638"/>
              <a:gd name="connsiteX1" fmla="*/ 15694 w 2710163"/>
              <a:gd name="connsiteY1" fmla="*/ 504967 h 1952638"/>
              <a:gd name="connsiteX2" fmla="*/ 566273 w 2710163"/>
              <a:gd name="connsiteY2" fmla="*/ 1541448 h 1952638"/>
              <a:gd name="connsiteX3" fmla="*/ 2622416 w 2710163"/>
              <a:gd name="connsiteY3" fmla="*/ 1897038 h 1952638"/>
              <a:gd name="connsiteX4" fmla="*/ 2186435 w 2710163"/>
              <a:gd name="connsiteY4" fmla="*/ 445764 h 1952638"/>
              <a:gd name="connsiteX5" fmla="*/ 861855 w 2710163"/>
              <a:gd name="connsiteY5" fmla="*/ 0 h 1952638"/>
              <a:gd name="connsiteX6" fmla="*/ 861855 w 2710163"/>
              <a:gd name="connsiteY6" fmla="*/ 0 h 1952638"/>
              <a:gd name="connsiteX0" fmla="*/ 1008975 w 2376367"/>
              <a:gd name="connsiteY0" fmla="*/ 191068 h 1619182"/>
              <a:gd name="connsiteX1" fmla="*/ 12688 w 2376367"/>
              <a:gd name="connsiteY1" fmla="*/ 504967 h 1619182"/>
              <a:gd name="connsiteX2" fmla="*/ 563267 w 2376367"/>
              <a:gd name="connsiteY2" fmla="*/ 1541448 h 1619182"/>
              <a:gd name="connsiteX3" fmla="*/ 2197362 w 2376367"/>
              <a:gd name="connsiteY3" fmla="*/ 1421880 h 1619182"/>
              <a:gd name="connsiteX4" fmla="*/ 2183429 w 2376367"/>
              <a:gd name="connsiteY4" fmla="*/ 445764 h 1619182"/>
              <a:gd name="connsiteX5" fmla="*/ 858849 w 2376367"/>
              <a:gd name="connsiteY5" fmla="*/ 0 h 1619182"/>
              <a:gd name="connsiteX6" fmla="*/ 858849 w 2376367"/>
              <a:gd name="connsiteY6" fmla="*/ 0 h 1619182"/>
              <a:gd name="connsiteX0" fmla="*/ 1008975 w 2376367"/>
              <a:gd name="connsiteY0" fmla="*/ 191068 h 1476658"/>
              <a:gd name="connsiteX1" fmla="*/ 12688 w 2376367"/>
              <a:gd name="connsiteY1" fmla="*/ 504967 h 1476658"/>
              <a:gd name="connsiteX2" fmla="*/ 563267 w 2376367"/>
              <a:gd name="connsiteY2" fmla="*/ 1262907 h 1476658"/>
              <a:gd name="connsiteX3" fmla="*/ 2197362 w 2376367"/>
              <a:gd name="connsiteY3" fmla="*/ 1421880 h 1476658"/>
              <a:gd name="connsiteX4" fmla="*/ 2183429 w 2376367"/>
              <a:gd name="connsiteY4" fmla="*/ 445764 h 1476658"/>
              <a:gd name="connsiteX5" fmla="*/ 858849 w 2376367"/>
              <a:gd name="connsiteY5" fmla="*/ 0 h 1476658"/>
              <a:gd name="connsiteX6" fmla="*/ 858849 w 2376367"/>
              <a:gd name="connsiteY6" fmla="*/ 0 h 1476658"/>
              <a:gd name="connsiteX0" fmla="*/ 1008975 w 2316523"/>
              <a:gd name="connsiteY0" fmla="*/ 191068 h 1477850"/>
              <a:gd name="connsiteX1" fmla="*/ 12688 w 2316523"/>
              <a:gd name="connsiteY1" fmla="*/ 504967 h 1477850"/>
              <a:gd name="connsiteX2" fmla="*/ 563267 w 2316523"/>
              <a:gd name="connsiteY2" fmla="*/ 1262907 h 1477850"/>
              <a:gd name="connsiteX3" fmla="*/ 2197362 w 2316523"/>
              <a:gd name="connsiteY3" fmla="*/ 1421880 h 1477850"/>
              <a:gd name="connsiteX4" fmla="*/ 2042745 w 2316523"/>
              <a:gd name="connsiteY4" fmla="*/ 429379 h 1477850"/>
              <a:gd name="connsiteX5" fmla="*/ 858849 w 2316523"/>
              <a:gd name="connsiteY5" fmla="*/ 0 h 1477850"/>
              <a:gd name="connsiteX6" fmla="*/ 858849 w 2316523"/>
              <a:gd name="connsiteY6" fmla="*/ 0 h 1477850"/>
              <a:gd name="connsiteX0" fmla="*/ 1114212 w 2321271"/>
              <a:gd name="connsiteY0" fmla="*/ 223837 h 1477850"/>
              <a:gd name="connsiteX1" fmla="*/ 17437 w 2321271"/>
              <a:gd name="connsiteY1" fmla="*/ 504967 h 1477850"/>
              <a:gd name="connsiteX2" fmla="*/ 568016 w 2321271"/>
              <a:gd name="connsiteY2" fmla="*/ 1262907 h 1477850"/>
              <a:gd name="connsiteX3" fmla="*/ 2202111 w 2321271"/>
              <a:gd name="connsiteY3" fmla="*/ 1421880 h 1477850"/>
              <a:gd name="connsiteX4" fmla="*/ 2047494 w 2321271"/>
              <a:gd name="connsiteY4" fmla="*/ 429379 h 1477850"/>
              <a:gd name="connsiteX5" fmla="*/ 863598 w 2321271"/>
              <a:gd name="connsiteY5" fmla="*/ 0 h 1477850"/>
              <a:gd name="connsiteX6" fmla="*/ 863598 w 2321271"/>
              <a:gd name="connsiteY6" fmla="*/ 0 h 1477850"/>
              <a:gd name="connsiteX0" fmla="*/ 1114212 w 2321271"/>
              <a:gd name="connsiteY0" fmla="*/ 223837 h 1553117"/>
              <a:gd name="connsiteX1" fmla="*/ 17437 w 2321271"/>
              <a:gd name="connsiteY1" fmla="*/ 504967 h 1553117"/>
              <a:gd name="connsiteX2" fmla="*/ 568016 w 2321271"/>
              <a:gd name="connsiteY2" fmla="*/ 1442696 h 1553117"/>
              <a:gd name="connsiteX3" fmla="*/ 2202111 w 2321271"/>
              <a:gd name="connsiteY3" fmla="*/ 1421880 h 1553117"/>
              <a:gd name="connsiteX4" fmla="*/ 2047494 w 2321271"/>
              <a:gd name="connsiteY4" fmla="*/ 429379 h 1553117"/>
              <a:gd name="connsiteX5" fmla="*/ 863598 w 2321271"/>
              <a:gd name="connsiteY5" fmla="*/ 0 h 1553117"/>
              <a:gd name="connsiteX6" fmla="*/ 863598 w 2321271"/>
              <a:gd name="connsiteY6" fmla="*/ 0 h 1553117"/>
              <a:gd name="connsiteX0" fmla="*/ 1114059 w 2305103"/>
              <a:gd name="connsiteY0" fmla="*/ 223837 h 1486931"/>
              <a:gd name="connsiteX1" fmla="*/ 17284 w 2305103"/>
              <a:gd name="connsiteY1" fmla="*/ 504967 h 1486931"/>
              <a:gd name="connsiteX2" fmla="*/ 567863 w 2305103"/>
              <a:gd name="connsiteY2" fmla="*/ 1442696 h 1486931"/>
              <a:gd name="connsiteX3" fmla="*/ 2180828 w 2305103"/>
              <a:gd name="connsiteY3" fmla="*/ 1242092 h 1486931"/>
              <a:gd name="connsiteX4" fmla="*/ 2047341 w 2305103"/>
              <a:gd name="connsiteY4" fmla="*/ 429379 h 1486931"/>
              <a:gd name="connsiteX5" fmla="*/ 863445 w 2305103"/>
              <a:gd name="connsiteY5" fmla="*/ 0 h 1486931"/>
              <a:gd name="connsiteX6" fmla="*/ 863445 w 2305103"/>
              <a:gd name="connsiteY6" fmla="*/ 0 h 1486931"/>
              <a:gd name="connsiteX0" fmla="*/ 1113759 w 2273968"/>
              <a:gd name="connsiteY0" fmla="*/ 223837 h 1469068"/>
              <a:gd name="connsiteX1" fmla="*/ 16984 w 2273968"/>
              <a:gd name="connsiteY1" fmla="*/ 504967 h 1469068"/>
              <a:gd name="connsiteX2" fmla="*/ 567563 w 2273968"/>
              <a:gd name="connsiteY2" fmla="*/ 1442696 h 1469068"/>
              <a:gd name="connsiteX3" fmla="*/ 2138269 w 2273968"/>
              <a:gd name="connsiteY3" fmla="*/ 1142211 h 1469068"/>
              <a:gd name="connsiteX4" fmla="*/ 2047041 w 2273968"/>
              <a:gd name="connsiteY4" fmla="*/ 429379 h 1469068"/>
              <a:gd name="connsiteX5" fmla="*/ 863145 w 2273968"/>
              <a:gd name="connsiteY5" fmla="*/ 0 h 1469068"/>
              <a:gd name="connsiteX6" fmla="*/ 863145 w 2273968"/>
              <a:gd name="connsiteY6" fmla="*/ 0 h 1469068"/>
              <a:gd name="connsiteX0" fmla="*/ 1114528 w 2354654"/>
              <a:gd name="connsiteY0" fmla="*/ 223837 h 1491734"/>
              <a:gd name="connsiteX1" fmla="*/ 17753 w 2354654"/>
              <a:gd name="connsiteY1" fmla="*/ 504967 h 1491734"/>
              <a:gd name="connsiteX2" fmla="*/ 568332 w 2354654"/>
              <a:gd name="connsiteY2" fmla="*/ 1442696 h 1491734"/>
              <a:gd name="connsiteX3" fmla="*/ 2244689 w 2354654"/>
              <a:gd name="connsiteY3" fmla="*/ 1262069 h 1491734"/>
              <a:gd name="connsiteX4" fmla="*/ 2047810 w 2354654"/>
              <a:gd name="connsiteY4" fmla="*/ 429379 h 1491734"/>
              <a:gd name="connsiteX5" fmla="*/ 863914 w 2354654"/>
              <a:gd name="connsiteY5" fmla="*/ 0 h 1491734"/>
              <a:gd name="connsiteX6" fmla="*/ 863914 w 2354654"/>
              <a:gd name="connsiteY6" fmla="*/ 0 h 1491734"/>
              <a:gd name="connsiteX0" fmla="*/ 1181139 w 2357876"/>
              <a:gd name="connsiteY0" fmla="*/ 323720 h 1491734"/>
              <a:gd name="connsiteX1" fmla="*/ 20975 w 2357876"/>
              <a:gd name="connsiteY1" fmla="*/ 504967 h 1491734"/>
              <a:gd name="connsiteX2" fmla="*/ 571554 w 2357876"/>
              <a:gd name="connsiteY2" fmla="*/ 1442696 h 1491734"/>
              <a:gd name="connsiteX3" fmla="*/ 2247911 w 2357876"/>
              <a:gd name="connsiteY3" fmla="*/ 1262069 h 1491734"/>
              <a:gd name="connsiteX4" fmla="*/ 2051032 w 2357876"/>
              <a:gd name="connsiteY4" fmla="*/ 429379 h 1491734"/>
              <a:gd name="connsiteX5" fmla="*/ 867136 w 2357876"/>
              <a:gd name="connsiteY5" fmla="*/ 0 h 1491734"/>
              <a:gd name="connsiteX6" fmla="*/ 867136 w 2357876"/>
              <a:gd name="connsiteY6" fmla="*/ 0 h 1491734"/>
              <a:gd name="connsiteX0" fmla="*/ 1181139 w 2357876"/>
              <a:gd name="connsiteY0" fmla="*/ 323720 h 1491734"/>
              <a:gd name="connsiteX1" fmla="*/ 20975 w 2357876"/>
              <a:gd name="connsiteY1" fmla="*/ 504967 h 1491734"/>
              <a:gd name="connsiteX2" fmla="*/ 571554 w 2357876"/>
              <a:gd name="connsiteY2" fmla="*/ 1442696 h 1491734"/>
              <a:gd name="connsiteX3" fmla="*/ 2247911 w 2357876"/>
              <a:gd name="connsiteY3" fmla="*/ 1262069 h 1491734"/>
              <a:gd name="connsiteX4" fmla="*/ 2051032 w 2357876"/>
              <a:gd name="connsiteY4" fmla="*/ 429379 h 1491734"/>
              <a:gd name="connsiteX5" fmla="*/ 867136 w 2357876"/>
              <a:gd name="connsiteY5" fmla="*/ 0 h 1491734"/>
              <a:gd name="connsiteX6" fmla="*/ 867136 w 2357876"/>
              <a:gd name="connsiteY6" fmla="*/ 0 h 1491734"/>
              <a:gd name="connsiteX0" fmla="*/ 1203064 w 2390737"/>
              <a:gd name="connsiteY0" fmla="*/ 323720 h 1398904"/>
              <a:gd name="connsiteX1" fmla="*/ 42900 w 2390737"/>
              <a:gd name="connsiteY1" fmla="*/ 504967 h 1398904"/>
              <a:gd name="connsiteX2" fmla="*/ 445570 w 2390737"/>
              <a:gd name="connsiteY2" fmla="*/ 1322838 h 1398904"/>
              <a:gd name="connsiteX3" fmla="*/ 2269836 w 2390737"/>
              <a:gd name="connsiteY3" fmla="*/ 1262069 h 1398904"/>
              <a:gd name="connsiteX4" fmla="*/ 2072957 w 2390737"/>
              <a:gd name="connsiteY4" fmla="*/ 429379 h 1398904"/>
              <a:gd name="connsiteX5" fmla="*/ 889061 w 2390737"/>
              <a:gd name="connsiteY5" fmla="*/ 0 h 1398904"/>
              <a:gd name="connsiteX6" fmla="*/ 889061 w 2390737"/>
              <a:gd name="connsiteY6" fmla="*/ 0 h 1398904"/>
              <a:gd name="connsiteX0" fmla="*/ 1200228 w 2278465"/>
              <a:gd name="connsiteY0" fmla="*/ 323720 h 1360369"/>
              <a:gd name="connsiteX1" fmla="*/ 40064 w 2278465"/>
              <a:gd name="connsiteY1" fmla="*/ 504967 h 1360369"/>
              <a:gd name="connsiteX2" fmla="*/ 442734 w 2278465"/>
              <a:gd name="connsiteY2" fmla="*/ 1322838 h 1360369"/>
              <a:gd name="connsiteX3" fmla="*/ 2119089 w 2278465"/>
              <a:gd name="connsiteY3" fmla="*/ 1142210 h 1360369"/>
              <a:gd name="connsiteX4" fmla="*/ 2070121 w 2278465"/>
              <a:gd name="connsiteY4" fmla="*/ 429379 h 1360369"/>
              <a:gd name="connsiteX5" fmla="*/ 886225 w 2278465"/>
              <a:gd name="connsiteY5" fmla="*/ 0 h 1360369"/>
              <a:gd name="connsiteX6" fmla="*/ 886225 w 2278465"/>
              <a:gd name="connsiteY6" fmla="*/ 0 h 1360369"/>
              <a:gd name="connsiteX0" fmla="*/ 1190172 w 2071245"/>
              <a:gd name="connsiteY0" fmla="*/ 323720 h 1343532"/>
              <a:gd name="connsiteX1" fmla="*/ 30008 w 2071245"/>
              <a:gd name="connsiteY1" fmla="*/ 504967 h 1343532"/>
              <a:gd name="connsiteX2" fmla="*/ 432678 w 2071245"/>
              <a:gd name="connsiteY2" fmla="*/ 1322838 h 1343532"/>
              <a:gd name="connsiteX3" fmla="*/ 1411746 w 2071245"/>
              <a:gd name="connsiteY3" fmla="*/ 1042328 h 1343532"/>
              <a:gd name="connsiteX4" fmla="*/ 2060065 w 2071245"/>
              <a:gd name="connsiteY4" fmla="*/ 429379 h 1343532"/>
              <a:gd name="connsiteX5" fmla="*/ 876169 w 2071245"/>
              <a:gd name="connsiteY5" fmla="*/ 0 h 1343532"/>
              <a:gd name="connsiteX6" fmla="*/ 876169 w 2071245"/>
              <a:gd name="connsiteY6" fmla="*/ 0 h 1343532"/>
              <a:gd name="connsiteX0" fmla="*/ 1190172 w 1581412"/>
              <a:gd name="connsiteY0" fmla="*/ 323720 h 1343749"/>
              <a:gd name="connsiteX1" fmla="*/ 30008 w 1581412"/>
              <a:gd name="connsiteY1" fmla="*/ 504967 h 1343749"/>
              <a:gd name="connsiteX2" fmla="*/ 432678 w 1581412"/>
              <a:gd name="connsiteY2" fmla="*/ 1322838 h 1343749"/>
              <a:gd name="connsiteX3" fmla="*/ 1411746 w 1581412"/>
              <a:gd name="connsiteY3" fmla="*/ 1042328 h 1343749"/>
              <a:gd name="connsiteX4" fmla="*/ 1531817 w 1581412"/>
              <a:gd name="connsiteY4" fmla="*/ 409404 h 1343749"/>
              <a:gd name="connsiteX5" fmla="*/ 876169 w 1581412"/>
              <a:gd name="connsiteY5" fmla="*/ 0 h 1343749"/>
              <a:gd name="connsiteX6" fmla="*/ 876169 w 1581412"/>
              <a:gd name="connsiteY6" fmla="*/ 0 h 1343749"/>
              <a:gd name="connsiteX0" fmla="*/ 1185140 w 1574637"/>
              <a:gd name="connsiteY0" fmla="*/ 323720 h 1200239"/>
              <a:gd name="connsiteX1" fmla="*/ 24976 w 1574637"/>
              <a:gd name="connsiteY1" fmla="*/ 504967 h 1200239"/>
              <a:gd name="connsiteX2" fmla="*/ 469906 w 1574637"/>
              <a:gd name="connsiteY2" fmla="*/ 1163026 h 1200239"/>
              <a:gd name="connsiteX3" fmla="*/ 1406714 w 1574637"/>
              <a:gd name="connsiteY3" fmla="*/ 1042328 h 1200239"/>
              <a:gd name="connsiteX4" fmla="*/ 1526785 w 1574637"/>
              <a:gd name="connsiteY4" fmla="*/ 409404 h 1200239"/>
              <a:gd name="connsiteX5" fmla="*/ 871137 w 1574637"/>
              <a:gd name="connsiteY5" fmla="*/ 0 h 1200239"/>
              <a:gd name="connsiteX6" fmla="*/ 871137 w 1574637"/>
              <a:gd name="connsiteY6" fmla="*/ 0 h 1200239"/>
              <a:gd name="connsiteX0" fmla="*/ 1066222 w 1455719"/>
              <a:gd name="connsiteY0" fmla="*/ 323720 h 1198781"/>
              <a:gd name="connsiteX1" fmla="*/ 32838 w 1455719"/>
              <a:gd name="connsiteY1" fmla="*/ 524943 h 1198781"/>
              <a:gd name="connsiteX2" fmla="*/ 350988 w 1455719"/>
              <a:gd name="connsiteY2" fmla="*/ 1163026 h 1198781"/>
              <a:gd name="connsiteX3" fmla="*/ 1287796 w 1455719"/>
              <a:gd name="connsiteY3" fmla="*/ 1042328 h 1198781"/>
              <a:gd name="connsiteX4" fmla="*/ 1407867 w 1455719"/>
              <a:gd name="connsiteY4" fmla="*/ 409404 h 1198781"/>
              <a:gd name="connsiteX5" fmla="*/ 752219 w 1455719"/>
              <a:gd name="connsiteY5" fmla="*/ 0 h 1198781"/>
              <a:gd name="connsiteX6" fmla="*/ 752219 w 1455719"/>
              <a:gd name="connsiteY6" fmla="*/ 0 h 1198781"/>
              <a:gd name="connsiteX0" fmla="*/ 1087742 w 1481711"/>
              <a:gd name="connsiteY0" fmla="*/ 323720 h 1166990"/>
              <a:gd name="connsiteX1" fmla="*/ 54358 w 1481711"/>
              <a:gd name="connsiteY1" fmla="*/ 524943 h 1166990"/>
              <a:gd name="connsiteX2" fmla="*/ 266860 w 1481711"/>
              <a:gd name="connsiteY2" fmla="*/ 1123073 h 1166990"/>
              <a:gd name="connsiteX3" fmla="*/ 1309316 w 1481711"/>
              <a:gd name="connsiteY3" fmla="*/ 1042328 h 1166990"/>
              <a:gd name="connsiteX4" fmla="*/ 1429387 w 1481711"/>
              <a:gd name="connsiteY4" fmla="*/ 409404 h 1166990"/>
              <a:gd name="connsiteX5" fmla="*/ 773739 w 1481711"/>
              <a:gd name="connsiteY5" fmla="*/ 0 h 1166990"/>
              <a:gd name="connsiteX6" fmla="*/ 773739 w 1481711"/>
              <a:gd name="connsiteY6" fmla="*/ 0 h 1166990"/>
              <a:gd name="connsiteX0" fmla="*/ 1042430 w 1478659"/>
              <a:gd name="connsiteY0" fmla="*/ 423603 h 1166990"/>
              <a:gd name="connsiteX1" fmla="*/ 51306 w 1478659"/>
              <a:gd name="connsiteY1" fmla="*/ 524943 h 1166990"/>
              <a:gd name="connsiteX2" fmla="*/ 263808 w 1478659"/>
              <a:gd name="connsiteY2" fmla="*/ 1123073 h 1166990"/>
              <a:gd name="connsiteX3" fmla="*/ 1306264 w 1478659"/>
              <a:gd name="connsiteY3" fmla="*/ 1042328 h 1166990"/>
              <a:gd name="connsiteX4" fmla="*/ 1426335 w 1478659"/>
              <a:gd name="connsiteY4" fmla="*/ 409404 h 1166990"/>
              <a:gd name="connsiteX5" fmla="*/ 770687 w 1478659"/>
              <a:gd name="connsiteY5" fmla="*/ 0 h 1166990"/>
              <a:gd name="connsiteX6" fmla="*/ 770687 w 1478659"/>
              <a:gd name="connsiteY6" fmla="*/ 0 h 1166990"/>
              <a:gd name="connsiteX0" fmla="*/ 1042430 w 1478659"/>
              <a:gd name="connsiteY0" fmla="*/ 427322 h 1170709"/>
              <a:gd name="connsiteX1" fmla="*/ 51306 w 1478659"/>
              <a:gd name="connsiteY1" fmla="*/ 528662 h 1170709"/>
              <a:gd name="connsiteX2" fmla="*/ 263808 w 1478659"/>
              <a:gd name="connsiteY2" fmla="*/ 1126792 h 1170709"/>
              <a:gd name="connsiteX3" fmla="*/ 1306264 w 1478659"/>
              <a:gd name="connsiteY3" fmla="*/ 1046047 h 1170709"/>
              <a:gd name="connsiteX4" fmla="*/ 1426335 w 1478659"/>
              <a:gd name="connsiteY4" fmla="*/ 413123 h 1170709"/>
              <a:gd name="connsiteX5" fmla="*/ 770687 w 1478659"/>
              <a:gd name="connsiteY5" fmla="*/ 3719 h 1170709"/>
              <a:gd name="connsiteX6" fmla="*/ 728426 w 1478659"/>
              <a:gd name="connsiteY6" fmla="*/ 223461 h 1170709"/>
              <a:gd name="connsiteX0" fmla="*/ 1042430 w 1470938"/>
              <a:gd name="connsiteY0" fmla="*/ 264505 h 1007892"/>
              <a:gd name="connsiteX1" fmla="*/ 51306 w 1470938"/>
              <a:gd name="connsiteY1" fmla="*/ 365845 h 1007892"/>
              <a:gd name="connsiteX2" fmla="*/ 263808 w 1470938"/>
              <a:gd name="connsiteY2" fmla="*/ 963975 h 1007892"/>
              <a:gd name="connsiteX3" fmla="*/ 1306264 w 1470938"/>
              <a:gd name="connsiteY3" fmla="*/ 883230 h 1007892"/>
              <a:gd name="connsiteX4" fmla="*/ 1426335 w 1470938"/>
              <a:gd name="connsiteY4" fmla="*/ 250306 h 1007892"/>
              <a:gd name="connsiteX5" fmla="*/ 876337 w 1470938"/>
              <a:gd name="connsiteY5" fmla="*/ 20691 h 1007892"/>
              <a:gd name="connsiteX6" fmla="*/ 728426 w 1470938"/>
              <a:gd name="connsiteY6" fmla="*/ 60644 h 1007892"/>
              <a:gd name="connsiteX0" fmla="*/ 1042430 w 1470938"/>
              <a:gd name="connsiteY0" fmla="*/ 243814 h 987201"/>
              <a:gd name="connsiteX1" fmla="*/ 51306 w 1470938"/>
              <a:gd name="connsiteY1" fmla="*/ 345154 h 987201"/>
              <a:gd name="connsiteX2" fmla="*/ 263808 w 1470938"/>
              <a:gd name="connsiteY2" fmla="*/ 943284 h 987201"/>
              <a:gd name="connsiteX3" fmla="*/ 1306264 w 1470938"/>
              <a:gd name="connsiteY3" fmla="*/ 862539 h 987201"/>
              <a:gd name="connsiteX4" fmla="*/ 1426335 w 1470938"/>
              <a:gd name="connsiteY4" fmla="*/ 229615 h 987201"/>
              <a:gd name="connsiteX5" fmla="*/ 876337 w 1470938"/>
              <a:gd name="connsiteY5" fmla="*/ 0 h 987201"/>
              <a:gd name="connsiteX0" fmla="*/ 1042430 w 1469398"/>
              <a:gd name="connsiteY0" fmla="*/ 163908 h 907295"/>
              <a:gd name="connsiteX1" fmla="*/ 51306 w 1469398"/>
              <a:gd name="connsiteY1" fmla="*/ 265248 h 907295"/>
              <a:gd name="connsiteX2" fmla="*/ 263808 w 1469398"/>
              <a:gd name="connsiteY2" fmla="*/ 863378 h 907295"/>
              <a:gd name="connsiteX3" fmla="*/ 1306264 w 1469398"/>
              <a:gd name="connsiteY3" fmla="*/ 782633 h 907295"/>
              <a:gd name="connsiteX4" fmla="*/ 1426335 w 1469398"/>
              <a:gd name="connsiteY4" fmla="*/ 149709 h 907295"/>
              <a:gd name="connsiteX5" fmla="*/ 897467 w 1469398"/>
              <a:gd name="connsiteY5" fmla="*/ 0 h 907295"/>
              <a:gd name="connsiteX0" fmla="*/ 1042430 w 1483303"/>
              <a:gd name="connsiteY0" fmla="*/ 163908 h 907295"/>
              <a:gd name="connsiteX1" fmla="*/ 51306 w 1483303"/>
              <a:gd name="connsiteY1" fmla="*/ 265248 h 907295"/>
              <a:gd name="connsiteX2" fmla="*/ 263808 w 1483303"/>
              <a:gd name="connsiteY2" fmla="*/ 863378 h 907295"/>
              <a:gd name="connsiteX3" fmla="*/ 1306264 w 1483303"/>
              <a:gd name="connsiteY3" fmla="*/ 782633 h 907295"/>
              <a:gd name="connsiteX4" fmla="*/ 1426335 w 1483303"/>
              <a:gd name="connsiteY4" fmla="*/ 149709 h 907295"/>
              <a:gd name="connsiteX5" fmla="*/ 707298 w 1483303"/>
              <a:gd name="connsiteY5" fmla="*/ 0 h 907295"/>
              <a:gd name="connsiteX0" fmla="*/ 1042430 w 1441036"/>
              <a:gd name="connsiteY0" fmla="*/ 163908 h 904245"/>
              <a:gd name="connsiteX1" fmla="*/ 51306 w 1441036"/>
              <a:gd name="connsiteY1" fmla="*/ 265248 h 904245"/>
              <a:gd name="connsiteX2" fmla="*/ 263808 w 1441036"/>
              <a:gd name="connsiteY2" fmla="*/ 863378 h 904245"/>
              <a:gd name="connsiteX3" fmla="*/ 1306264 w 1441036"/>
              <a:gd name="connsiteY3" fmla="*/ 782633 h 904245"/>
              <a:gd name="connsiteX4" fmla="*/ 1362945 w 1441036"/>
              <a:gd name="connsiteY4" fmla="*/ 229615 h 904245"/>
              <a:gd name="connsiteX5" fmla="*/ 707298 w 1441036"/>
              <a:gd name="connsiteY5" fmla="*/ 0 h 904245"/>
              <a:gd name="connsiteX0" fmla="*/ 1042430 w 1434187"/>
              <a:gd name="connsiteY0" fmla="*/ 223837 h 964173"/>
              <a:gd name="connsiteX1" fmla="*/ 51306 w 1434187"/>
              <a:gd name="connsiteY1" fmla="*/ 325177 h 964173"/>
              <a:gd name="connsiteX2" fmla="*/ 263808 w 1434187"/>
              <a:gd name="connsiteY2" fmla="*/ 923307 h 964173"/>
              <a:gd name="connsiteX3" fmla="*/ 1306264 w 1434187"/>
              <a:gd name="connsiteY3" fmla="*/ 842562 h 964173"/>
              <a:gd name="connsiteX4" fmla="*/ 1362945 w 1434187"/>
              <a:gd name="connsiteY4" fmla="*/ 289544 h 964173"/>
              <a:gd name="connsiteX5" fmla="*/ 812948 w 1434187"/>
              <a:gd name="connsiteY5" fmla="*/ 0 h 964173"/>
              <a:gd name="connsiteX0" fmla="*/ 612420 w 1405645"/>
              <a:gd name="connsiteY0" fmla="*/ 163906 h 964173"/>
              <a:gd name="connsiteX1" fmla="*/ 22764 w 1405645"/>
              <a:gd name="connsiteY1" fmla="*/ 325177 h 964173"/>
              <a:gd name="connsiteX2" fmla="*/ 235266 w 1405645"/>
              <a:gd name="connsiteY2" fmla="*/ 923307 h 964173"/>
              <a:gd name="connsiteX3" fmla="*/ 1277722 w 1405645"/>
              <a:gd name="connsiteY3" fmla="*/ 842562 h 964173"/>
              <a:gd name="connsiteX4" fmla="*/ 1334403 w 1405645"/>
              <a:gd name="connsiteY4" fmla="*/ 289544 h 964173"/>
              <a:gd name="connsiteX5" fmla="*/ 784406 w 1405645"/>
              <a:gd name="connsiteY5" fmla="*/ 0 h 964173"/>
              <a:gd name="connsiteX0" fmla="*/ 770711 w 1416027"/>
              <a:gd name="connsiteY0" fmla="*/ 203860 h 964173"/>
              <a:gd name="connsiteX1" fmla="*/ 33146 w 1416027"/>
              <a:gd name="connsiteY1" fmla="*/ 325177 h 964173"/>
              <a:gd name="connsiteX2" fmla="*/ 245648 w 1416027"/>
              <a:gd name="connsiteY2" fmla="*/ 923307 h 964173"/>
              <a:gd name="connsiteX3" fmla="*/ 1288104 w 1416027"/>
              <a:gd name="connsiteY3" fmla="*/ 842562 h 964173"/>
              <a:gd name="connsiteX4" fmla="*/ 1344785 w 1416027"/>
              <a:gd name="connsiteY4" fmla="*/ 289544 h 964173"/>
              <a:gd name="connsiteX5" fmla="*/ 794788 w 1416027"/>
              <a:gd name="connsiteY5" fmla="*/ 0 h 964173"/>
              <a:gd name="connsiteX0" fmla="*/ 702848 w 1411553"/>
              <a:gd name="connsiteY0" fmla="*/ 203860 h 964173"/>
              <a:gd name="connsiteX1" fmla="*/ 28672 w 1411553"/>
              <a:gd name="connsiteY1" fmla="*/ 325177 h 964173"/>
              <a:gd name="connsiteX2" fmla="*/ 241174 w 1411553"/>
              <a:gd name="connsiteY2" fmla="*/ 923307 h 964173"/>
              <a:gd name="connsiteX3" fmla="*/ 1283630 w 1411553"/>
              <a:gd name="connsiteY3" fmla="*/ 842562 h 964173"/>
              <a:gd name="connsiteX4" fmla="*/ 1340311 w 1411553"/>
              <a:gd name="connsiteY4" fmla="*/ 289544 h 964173"/>
              <a:gd name="connsiteX5" fmla="*/ 790314 w 1411553"/>
              <a:gd name="connsiteY5" fmla="*/ 0 h 964173"/>
              <a:gd name="connsiteX0" fmla="*/ 693173 w 1398786"/>
              <a:gd name="connsiteY0" fmla="*/ 203860 h 909545"/>
              <a:gd name="connsiteX1" fmla="*/ 18997 w 1398786"/>
              <a:gd name="connsiteY1" fmla="*/ 325177 h 909545"/>
              <a:gd name="connsiteX2" fmla="*/ 282669 w 1398786"/>
              <a:gd name="connsiteY2" fmla="*/ 842680 h 909545"/>
              <a:gd name="connsiteX3" fmla="*/ 1273955 w 1398786"/>
              <a:gd name="connsiteY3" fmla="*/ 842562 h 909545"/>
              <a:gd name="connsiteX4" fmla="*/ 1330636 w 1398786"/>
              <a:gd name="connsiteY4" fmla="*/ 289544 h 909545"/>
              <a:gd name="connsiteX5" fmla="*/ 780639 w 1398786"/>
              <a:gd name="connsiteY5" fmla="*/ 0 h 909545"/>
              <a:gd name="connsiteX0" fmla="*/ 632100 w 1337713"/>
              <a:gd name="connsiteY0" fmla="*/ 203860 h 905647"/>
              <a:gd name="connsiteX1" fmla="*/ 26150 w 1337713"/>
              <a:gd name="connsiteY1" fmla="*/ 389679 h 905647"/>
              <a:gd name="connsiteX2" fmla="*/ 221596 w 1337713"/>
              <a:gd name="connsiteY2" fmla="*/ 842680 h 905647"/>
              <a:gd name="connsiteX3" fmla="*/ 1212882 w 1337713"/>
              <a:gd name="connsiteY3" fmla="*/ 842562 h 905647"/>
              <a:gd name="connsiteX4" fmla="*/ 1269563 w 1337713"/>
              <a:gd name="connsiteY4" fmla="*/ 289544 h 905647"/>
              <a:gd name="connsiteX5" fmla="*/ 719566 w 1337713"/>
              <a:gd name="connsiteY5" fmla="*/ 0 h 905647"/>
              <a:gd name="connsiteX0" fmla="*/ 632100 w 1337713"/>
              <a:gd name="connsiteY0" fmla="*/ 203860 h 865646"/>
              <a:gd name="connsiteX1" fmla="*/ 26150 w 1337713"/>
              <a:gd name="connsiteY1" fmla="*/ 389679 h 865646"/>
              <a:gd name="connsiteX2" fmla="*/ 221596 w 1337713"/>
              <a:gd name="connsiteY2" fmla="*/ 842680 h 865646"/>
              <a:gd name="connsiteX3" fmla="*/ 1212882 w 1337713"/>
              <a:gd name="connsiteY3" fmla="*/ 745809 h 865646"/>
              <a:gd name="connsiteX4" fmla="*/ 1269563 w 1337713"/>
              <a:gd name="connsiteY4" fmla="*/ 289544 h 865646"/>
              <a:gd name="connsiteX5" fmla="*/ 719566 w 1337713"/>
              <a:gd name="connsiteY5" fmla="*/ 0 h 865646"/>
              <a:gd name="connsiteX0" fmla="*/ 632100 w 1337713"/>
              <a:gd name="connsiteY0" fmla="*/ 203860 h 881315"/>
              <a:gd name="connsiteX1" fmla="*/ 26150 w 1337713"/>
              <a:gd name="connsiteY1" fmla="*/ 389679 h 881315"/>
              <a:gd name="connsiteX2" fmla="*/ 221596 w 1337713"/>
              <a:gd name="connsiteY2" fmla="*/ 842680 h 881315"/>
              <a:gd name="connsiteX3" fmla="*/ 1212882 w 1337713"/>
              <a:gd name="connsiteY3" fmla="*/ 794184 h 881315"/>
              <a:gd name="connsiteX4" fmla="*/ 1269563 w 1337713"/>
              <a:gd name="connsiteY4" fmla="*/ 289544 h 881315"/>
              <a:gd name="connsiteX5" fmla="*/ 719566 w 1337713"/>
              <a:gd name="connsiteY5" fmla="*/ 0 h 8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13" h="881315">
                <a:moveTo>
                  <a:pt x="632100" y="203860"/>
                </a:moveTo>
                <a:cubicBezTo>
                  <a:pt x="190166" y="150113"/>
                  <a:pt x="94567" y="283209"/>
                  <a:pt x="26150" y="389679"/>
                </a:cubicBezTo>
                <a:cubicBezTo>
                  <a:pt x="-42267" y="496149"/>
                  <a:pt x="23807" y="775263"/>
                  <a:pt x="221596" y="842680"/>
                </a:cubicBezTo>
                <a:cubicBezTo>
                  <a:pt x="419385" y="910097"/>
                  <a:pt x="1038221" y="886373"/>
                  <a:pt x="1212882" y="794184"/>
                </a:cubicBezTo>
                <a:cubicBezTo>
                  <a:pt x="1387543" y="701995"/>
                  <a:pt x="1351782" y="429971"/>
                  <a:pt x="1269563" y="289544"/>
                </a:cubicBezTo>
                <a:cubicBezTo>
                  <a:pt x="1187344" y="149117"/>
                  <a:pt x="835884" y="31610"/>
                  <a:pt x="71956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496" tIns="31748" rIns="63496" bIns="31748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0" y="285750"/>
            <a:ext cx="2328243" cy="2892657"/>
            <a:chOff x="2743200" y="3352800"/>
            <a:chExt cx="3259540" cy="43711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2820" y="3962400"/>
              <a:ext cx="2400300" cy="1905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743200" y="3352800"/>
              <a:ext cx="3259540" cy="4371127"/>
              <a:chOff x="321860" y="152400"/>
              <a:chExt cx="3259540" cy="43711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21860" y="152400"/>
                <a:ext cx="3259540" cy="3168620"/>
                <a:chOff x="550460" y="412780"/>
                <a:chExt cx="3259540" cy="316862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550460" y="412780"/>
                  <a:ext cx="3259540" cy="3168620"/>
                </a:xfrm>
                <a:prstGeom prst="ellipse">
                  <a:avLst/>
                </a:prstGeom>
                <a:noFill/>
                <a:ln w="152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>
                  <a:stCxn id="19" idx="3"/>
                  <a:endCxn id="19" idx="7"/>
                </p:cNvCxnSpPr>
                <p:nvPr/>
              </p:nvCxnSpPr>
              <p:spPr>
                <a:xfrm flipV="1">
                  <a:off x="1027809" y="876814"/>
                  <a:ext cx="2304842" cy="2240552"/>
                </a:xfrm>
                <a:prstGeom prst="line">
                  <a:avLst/>
                </a:prstGeom>
                <a:ln w="152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916013" y="3360816"/>
                <a:ext cx="2071235" cy="1162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/>
                  <a:t>I am not an</a:t>
                </a:r>
              </a:p>
              <a:p>
                <a:pPr algn="ctr"/>
                <a:r>
                  <a:rPr lang="en-US" sz="2200" dirty="0"/>
                  <a:t>Attorney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80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Inferences to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6" y="716055"/>
            <a:ext cx="7878788" cy="39892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Fourth Amendment  checks  gov’t abuses</a:t>
            </a:r>
          </a:p>
          <a:p>
            <a:r>
              <a:rPr lang="en-US" dirty="0" smtClean="0"/>
              <a:t>Principles of reasonable suspicion </a:t>
            </a:r>
          </a:p>
          <a:p>
            <a:r>
              <a:rPr lang="en-US" dirty="0" smtClean="0"/>
              <a:t>Geographic Profiling</a:t>
            </a:r>
          </a:p>
          <a:p>
            <a:r>
              <a:rPr lang="en-US" dirty="0" smtClean="0"/>
              <a:t>Criminal Profiling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i="1" dirty="0" smtClean="0"/>
              <a:t>Predictive Policing</a:t>
            </a:r>
            <a:br>
              <a:rPr lang="en-US" i="1" dirty="0" smtClean="0"/>
            </a:br>
            <a:r>
              <a:rPr lang="en-US" dirty="0" smtClean="0"/>
              <a:t>Andrew Guthrie Ferguson, U of District of Columbia Law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http://ssrn.com/abstract_id=2050001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Rethinking Racial Profiling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Bernard Harcourt, U Chicago Law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http://www.law.uchicago.edu/files/files/rethinking_racial_profiling.pdf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Looking at Prediction from an Economics Perspective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Yoram</a:t>
            </a:r>
            <a:r>
              <a:rPr lang="en-US" dirty="0" smtClean="0"/>
              <a:t> </a:t>
            </a:r>
            <a:r>
              <a:rPr lang="en-US" dirty="0" err="1" smtClean="0"/>
              <a:t>Margalioth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http://bernardharcourt.com/documents/margalioth-againstprediction.pdf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minority-repor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495" y="756397"/>
            <a:ext cx="3629648" cy="18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Reasonable Suspicion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Courts have upheld </a:t>
            </a:r>
            <a:r>
              <a:rPr lang="en-US" sz="2500" dirty="0" smtClean="0"/>
              <a:t>profiling</a:t>
            </a:r>
          </a:p>
          <a:p>
            <a:r>
              <a:rPr lang="en-US" sz="2500" dirty="0" smtClean="0"/>
              <a:t>Predictive </a:t>
            </a:r>
            <a:r>
              <a:rPr lang="en-US" sz="2500" dirty="0"/>
              <a:t>information </a:t>
            </a:r>
            <a:r>
              <a:rPr lang="en-US" sz="2500" u="sng" dirty="0"/>
              <a:t>never</a:t>
            </a:r>
            <a:r>
              <a:rPr lang="en-US" sz="2500" dirty="0"/>
              <a:t> </a:t>
            </a:r>
            <a:r>
              <a:rPr lang="en-US" sz="2500" dirty="0" smtClean="0"/>
              <a:t>enough</a:t>
            </a:r>
            <a:endParaRPr lang="en-US" sz="2500" dirty="0"/>
          </a:p>
          <a:p>
            <a:pPr marL="833384" lvl="1" indent="-357165">
              <a:buFont typeface="+mj-lt"/>
              <a:buAutoNum type="arabicPeriod"/>
            </a:pPr>
            <a:r>
              <a:rPr lang="en-US" sz="2200" dirty="0"/>
              <a:t>Reliable </a:t>
            </a:r>
          </a:p>
          <a:p>
            <a:pPr marL="833384" lvl="1" indent="-357165">
              <a:buFont typeface="+mj-lt"/>
              <a:buAutoNum type="arabicPeriod"/>
            </a:pPr>
            <a:r>
              <a:rPr lang="en-US" sz="2200" dirty="0"/>
              <a:t>Efficient</a:t>
            </a:r>
          </a:p>
          <a:p>
            <a:pPr marL="833384" lvl="1" indent="-357165">
              <a:buFont typeface="+mj-lt"/>
              <a:buAutoNum type="arabicPeriod"/>
            </a:pPr>
            <a:r>
              <a:rPr lang="en-US" sz="2200" dirty="0"/>
              <a:t>Particularized</a:t>
            </a:r>
          </a:p>
          <a:p>
            <a:pPr marL="833384" lvl="1" indent="-357165">
              <a:buFont typeface="+mj-lt"/>
              <a:buAutoNum type="arabicPeriod"/>
            </a:pPr>
            <a:r>
              <a:rPr lang="en-US" sz="2200" dirty="0"/>
              <a:t>Detailed</a:t>
            </a:r>
          </a:p>
          <a:p>
            <a:pPr marL="833384" lvl="1" indent="-357165">
              <a:buFont typeface="+mj-lt"/>
              <a:buAutoNum type="arabicPeriod"/>
            </a:pPr>
            <a:r>
              <a:rPr lang="en-US" sz="2200" dirty="0"/>
              <a:t>Timely</a:t>
            </a:r>
          </a:p>
          <a:p>
            <a:pPr marL="833384" lvl="1" indent="-357165">
              <a:buFont typeface="+mj-lt"/>
              <a:buAutoNum type="arabicPeriod"/>
            </a:pPr>
            <a:r>
              <a:rPr lang="en-US" sz="2200" dirty="0"/>
              <a:t>Corroborated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48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Geographic profiling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8566" y="2876550"/>
            <a:ext cx="7878788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Profile identifies higher crime area</a:t>
            </a:r>
          </a:p>
          <a:p>
            <a:pPr lvl="1"/>
            <a:r>
              <a:rPr lang="en-US" dirty="0" smtClean="0"/>
              <a:t>Small area, 500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to avoid profiling neighborhoods</a:t>
            </a:r>
          </a:p>
          <a:p>
            <a:r>
              <a:rPr lang="en-US" dirty="0" smtClean="0"/>
              <a:t>Must be corroborated by witnessed criminal activity</a:t>
            </a:r>
          </a:p>
          <a:p>
            <a:r>
              <a:rPr lang="en-US" dirty="0" smtClean="0"/>
              <a:t>What about police “stops” outside the profiled area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819150"/>
            <a:ext cx="4648200" cy="1572221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r>
              <a:rPr lang="en-US" sz="1400" dirty="0" smtClean="0"/>
              <a:t>“Very </a:t>
            </a:r>
            <a:r>
              <a:rPr lang="en-US" sz="1400" dirty="0"/>
              <a:t>soon, we will be moving to a </a:t>
            </a:r>
            <a:r>
              <a:rPr lang="en-US" sz="1400" dirty="0">
                <a:solidFill>
                  <a:srgbClr val="FFFF00"/>
                </a:solidFill>
              </a:rPr>
              <a:t>predictive policing</a:t>
            </a:r>
            <a:r>
              <a:rPr lang="en-US" sz="1400" dirty="0"/>
              <a:t> model where, by studying real time crime patterns, we can </a:t>
            </a:r>
            <a:r>
              <a:rPr lang="en-US" sz="1400" dirty="0">
                <a:solidFill>
                  <a:srgbClr val="FFFF00"/>
                </a:solidFill>
              </a:rPr>
              <a:t>anticipate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FF00"/>
                </a:solidFill>
              </a:rPr>
              <a:t>where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FF00"/>
                </a:solidFill>
              </a:rPr>
              <a:t>a crime </a:t>
            </a:r>
            <a:r>
              <a:rPr lang="en-US" sz="1400" dirty="0"/>
              <a:t>is likely to </a:t>
            </a:r>
            <a:r>
              <a:rPr lang="en-US" sz="1400" dirty="0" smtClean="0"/>
              <a:t>occur.”</a:t>
            </a:r>
          </a:p>
          <a:p>
            <a:endParaRPr lang="en-US" sz="1400" dirty="0" smtClean="0"/>
          </a:p>
          <a:p>
            <a:pPr algn="r"/>
            <a:r>
              <a:rPr lang="en-US" sz="1400" dirty="0" smtClean="0"/>
              <a:t> </a:t>
            </a:r>
            <a:r>
              <a:rPr lang="en-US" sz="1400" dirty="0"/>
              <a:t>Chief William Bratton, Los Angeles Police </a:t>
            </a:r>
            <a:endParaRPr lang="en-US" sz="1400" dirty="0" smtClean="0"/>
          </a:p>
          <a:p>
            <a:pPr algn="r"/>
            <a:r>
              <a:rPr lang="en-US" sz="1400" dirty="0" smtClean="0"/>
              <a:t>Testimony to US House</a:t>
            </a:r>
            <a:br>
              <a:rPr lang="en-US" sz="1400" dirty="0" smtClean="0"/>
            </a:br>
            <a:r>
              <a:rPr lang="en-US" sz="1400" dirty="0" smtClean="0"/>
              <a:t>September 24, 2009  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10200" y="742950"/>
            <a:ext cx="3416939" cy="2320224"/>
            <a:chOff x="5562600" y="742950"/>
            <a:chExt cx="3416939" cy="2320224"/>
          </a:xfrm>
        </p:grpSpPr>
        <p:pic>
          <p:nvPicPr>
            <p:cNvPr id="3" name="Picture 2" descr="predictive-policing-crimes-per-da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0"/>
            <a:stretch/>
          </p:blipFill>
          <p:spPr>
            <a:xfrm>
              <a:off x="5562600" y="742950"/>
              <a:ext cx="3416939" cy="232022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391400" y="2795557"/>
              <a:ext cx="1458686" cy="233393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r"/>
              <a:r>
                <a:rPr lang="en-US" sz="1100" dirty="0" err="1">
                  <a:solidFill>
                    <a:schemeClr val="bg1"/>
                  </a:solidFill>
                </a:rPr>
                <a:t>p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redpol.com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0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Criminal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6" y="716055"/>
            <a:ext cx="8144434" cy="37719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“Computerized” tips and profiles</a:t>
            </a:r>
          </a:p>
          <a:p>
            <a:pPr lvl="1"/>
            <a:r>
              <a:rPr lang="en-US" dirty="0" smtClean="0"/>
              <a:t>Predicting crime for specific individuals</a:t>
            </a:r>
          </a:p>
          <a:p>
            <a:pPr lvl="1"/>
            <a:r>
              <a:rPr lang="en-US" dirty="0" smtClean="0"/>
              <a:t>Courts have held that profiling is a reasonable factor </a:t>
            </a:r>
          </a:p>
          <a:p>
            <a:endParaRPr lang="en-US" dirty="0" smtClean="0"/>
          </a:p>
          <a:p>
            <a:r>
              <a:rPr lang="en-US" dirty="0" smtClean="0"/>
              <a:t>Violates punishment theory of equal chances of getting caught </a:t>
            </a:r>
          </a:p>
          <a:p>
            <a:endParaRPr lang="en-US" dirty="0" smtClean="0"/>
          </a:p>
          <a:p>
            <a:r>
              <a:rPr lang="en-US" dirty="0" smtClean="0"/>
              <a:t>Ratcheting creates a closed loop of confusion </a:t>
            </a:r>
          </a:p>
          <a:p>
            <a:endParaRPr lang="en-US" dirty="0" smtClean="0"/>
          </a:p>
          <a:p>
            <a:r>
              <a:rPr lang="en-US" dirty="0" smtClean="0"/>
              <a:t>Self-fulfilling prophecy by controlling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Big data inferences are thought, not crime</a:t>
            </a:r>
          </a:p>
          <a:p>
            <a:r>
              <a:rPr lang="en-US" sz="2400" dirty="0" smtClean="0"/>
              <a:t>Speech and action could be criminal</a:t>
            </a:r>
          </a:p>
          <a:p>
            <a:r>
              <a:rPr lang="en-US" sz="2400" dirty="0" smtClean="0"/>
              <a:t>… So think carefully</a:t>
            </a:r>
          </a:p>
          <a:p>
            <a:endParaRPr lang="en-US" sz="2400" dirty="0" smtClean="0"/>
          </a:p>
          <a:p>
            <a:r>
              <a:rPr lang="en-US" sz="2400" dirty="0"/>
              <a:t>Check us out</a:t>
            </a:r>
          </a:p>
          <a:p>
            <a:pPr lvl="1"/>
            <a:r>
              <a:rPr lang="en-US" sz="2000" dirty="0"/>
              <a:t>Classifier available on </a:t>
            </a:r>
            <a:r>
              <a:rPr lang="en-US" sz="2000" dirty="0">
                <a:hlinkClick r:id="rId3"/>
              </a:rPr>
              <a:t>http://github.com/</a:t>
            </a:r>
            <a:r>
              <a:rPr lang="en-US" sz="2000" dirty="0" smtClean="0">
                <a:hlinkClick r:id="rId3"/>
              </a:rPr>
              <a:t>inome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  <a:p>
            <a:pPr lvl="1"/>
            <a:r>
              <a:rPr lang="en-US" sz="2000" dirty="0"/>
              <a:t>APIs for exploring people data at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developer.inome.com</a:t>
            </a: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1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" t="9818" r="1754" b="6727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56857" y="1159809"/>
            <a:ext cx="2801257" cy="2470897"/>
          </a:xfrm>
          <a:prstGeom prst="round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0" y="3765400"/>
            <a:ext cx="9252857" cy="710447"/>
          </a:xfrm>
          <a:prstGeom prst="rect">
            <a:avLst/>
          </a:prstGeom>
          <a:noFill/>
        </p:spPr>
        <p:txBody>
          <a:bodyPr wrap="square" lIns="63496" tIns="31748" rIns="63496" bIns="31748" rtlCol="0">
            <a:spAutoFit/>
          </a:bodyPr>
          <a:lstStyle/>
          <a:p>
            <a:pPr algn="ctr"/>
            <a:r>
              <a:rPr lang="en-US" sz="4200" dirty="0">
                <a:latin typeface="Helvetica Light"/>
                <a:cs typeface="Helvetica Light"/>
              </a:rPr>
              <a:t>It’s in inome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391" y="-8467"/>
            <a:ext cx="2873075" cy="1047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33350"/>
            <a:ext cx="4920343" cy="1929093"/>
          </a:xfrm>
          <a:prstGeom prst="rect">
            <a:avLst/>
          </a:prstGeom>
          <a:noFill/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  <a:reflection stA="25000" endPos="15000" dist="508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81636" tIns="40818" rIns="81636" bIns="40818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Helvetica Light"/>
              </a:rPr>
              <a:t>Jim Adler</a:t>
            </a:r>
          </a:p>
          <a:p>
            <a:r>
              <a:rPr lang="en-US" sz="2000" dirty="0">
                <a:solidFill>
                  <a:schemeClr val="tx1"/>
                </a:solidFill>
                <a:cs typeface="Helvetica Light"/>
              </a:rPr>
              <a:t>VP Data Systems &amp; Chief Privacy </a:t>
            </a:r>
            <a:r>
              <a:rPr lang="en-US" sz="2000" dirty="0" smtClean="0">
                <a:solidFill>
                  <a:schemeClr val="tx1"/>
                </a:solidFill>
                <a:cs typeface="Helvetica Light"/>
              </a:rPr>
              <a:t>Officer</a:t>
            </a:r>
            <a:br>
              <a:rPr lang="en-US" sz="2000" dirty="0" smtClean="0">
                <a:solidFill>
                  <a:schemeClr val="tx1"/>
                </a:solidFill>
                <a:cs typeface="Helvetica Light"/>
              </a:rPr>
            </a:br>
            <a:r>
              <a:rPr lang="en-US" sz="2000" dirty="0" smtClean="0">
                <a:solidFill>
                  <a:schemeClr val="tx1"/>
                </a:solidFill>
                <a:cs typeface="Helvetica Light"/>
              </a:rPr>
              <a:t>inome</a:t>
            </a:r>
          </a:p>
          <a:p>
            <a:endParaRPr lang="en-US" sz="2000" dirty="0">
              <a:solidFill>
                <a:schemeClr val="tx1"/>
              </a:solidFill>
              <a:cs typeface="Helvetica Light"/>
            </a:endParaRPr>
          </a:p>
          <a:p>
            <a:r>
              <a:rPr lang="en-US" sz="2000" dirty="0">
                <a:solidFill>
                  <a:schemeClr val="tx1"/>
                </a:solidFill>
                <a:cs typeface="Helvetica Light"/>
              </a:rPr>
              <a:t>@</a:t>
            </a:r>
            <a:r>
              <a:rPr lang="en-US" sz="2000" dirty="0" err="1">
                <a:solidFill>
                  <a:schemeClr val="tx1"/>
                </a:solidFill>
                <a:cs typeface="Helvetica Light"/>
              </a:rPr>
              <a:t>jim_adler</a:t>
            </a:r>
            <a:endParaRPr lang="en-US" sz="2000" dirty="0">
              <a:solidFill>
                <a:schemeClr val="tx1"/>
              </a:solidFill>
              <a:cs typeface="Helvetica Light"/>
            </a:endParaRPr>
          </a:p>
          <a:p>
            <a:r>
              <a:rPr lang="en-US" sz="2000" dirty="0">
                <a:solidFill>
                  <a:schemeClr val="tx1"/>
                </a:solidFill>
                <a:cs typeface="Helvetica Light"/>
                <a:hlinkClick r:id="rId7"/>
              </a:rPr>
              <a:t>http://jimadler.me</a:t>
            </a:r>
            <a:r>
              <a:rPr lang="en-US" sz="2000" dirty="0">
                <a:solidFill>
                  <a:schemeClr val="tx1"/>
                </a:solidFill>
                <a:cs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2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inome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618567" y="907677"/>
            <a:ext cx="3300291" cy="37719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Real-time, person-centric data engine</a:t>
            </a:r>
          </a:p>
          <a:p>
            <a:r>
              <a:rPr lang="en-US" dirty="0"/>
              <a:t>S</a:t>
            </a:r>
            <a:r>
              <a:rPr lang="en-US" dirty="0" smtClean="0"/>
              <a:t>tructured and unstructured data</a:t>
            </a:r>
          </a:p>
          <a:p>
            <a:r>
              <a:rPr lang="en-US" dirty="0"/>
              <a:t>10 years in the making</a:t>
            </a:r>
          </a:p>
          <a:p>
            <a:r>
              <a:rPr lang="en-US" dirty="0" smtClean="0"/>
              <a:t>Scalable </a:t>
            </a:r>
            <a:r>
              <a:rPr lang="en-US" dirty="0"/>
              <a:t>– serves over 1 million visitors a day</a:t>
            </a:r>
          </a:p>
          <a:p>
            <a:r>
              <a:rPr lang="en-US" dirty="0" smtClean="0"/>
              <a:t>APIs support 3rd party apps – </a:t>
            </a:r>
            <a:r>
              <a:rPr lang="en-US" sz="1400" dirty="0">
                <a:hlinkClick r:id="rId3"/>
              </a:rPr>
              <a:t>http://developer.inome.com</a:t>
            </a:r>
            <a:r>
              <a:rPr lang="en-US" sz="1400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nome logo met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286" y="2847652"/>
            <a:ext cx="5026417" cy="14385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946377" y="1032062"/>
            <a:ext cx="3080234" cy="1800225"/>
            <a:chOff x="6553200" y="4191000"/>
            <a:chExt cx="5298440" cy="2720340"/>
          </a:xfrm>
        </p:grpSpPr>
        <p:grpSp>
          <p:nvGrpSpPr>
            <p:cNvPr id="23" name="Group 22"/>
            <p:cNvGrpSpPr/>
            <p:nvPr/>
          </p:nvGrpSpPr>
          <p:grpSpPr>
            <a:xfrm>
              <a:off x="6553200" y="4191000"/>
              <a:ext cx="5298440" cy="2720340"/>
              <a:chOff x="6553200" y="4191000"/>
              <a:chExt cx="5298440" cy="272034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3200" y="4191000"/>
                <a:ext cx="5298440" cy="2720340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8356599" y="6235700"/>
                <a:ext cx="1657350" cy="349250"/>
                <a:chOff x="8356599" y="6235700"/>
                <a:chExt cx="1657350" cy="34925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6599" y="6235700"/>
                  <a:ext cx="1657349" cy="16510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6600" y="6324600"/>
                  <a:ext cx="1657349" cy="26035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3282" y="6235700"/>
              <a:ext cx="1223818" cy="36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1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orbisimages.com/images/67/0A056415-4C02-4C5A-9EC4-642B10FAC9FA/JS00335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88"/>
            <a:ext cx="9144001" cy="5148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7929" y="2093112"/>
            <a:ext cx="6368143" cy="541170"/>
          </a:xfrm>
          <a:prstGeom prst="rect">
            <a:avLst/>
          </a:prstGeom>
          <a:noFill/>
        </p:spPr>
        <p:txBody>
          <a:bodyPr wrap="square" lIns="63496" tIns="31748" rIns="63496" bIns="31748" rtlCol="0">
            <a:spAutoFit/>
          </a:bodyPr>
          <a:lstStyle/>
          <a:p>
            <a:pPr algn="ctr"/>
            <a:r>
              <a:rPr lang="en-US" sz="3100" dirty="0" smtClean="0">
                <a:effectLst>
                  <a:outerShdw blurRad="60325" dist="38100" dir="2700000" algn="tl" rotWithShape="0">
                    <a:srgbClr val="000000">
                      <a:alpha val="55000"/>
                    </a:srgbClr>
                  </a:outerShdw>
                </a:effectLst>
                <a:cs typeface="Helvetica Light"/>
              </a:rPr>
              <a:t>When towns were small …</a:t>
            </a:r>
            <a:endParaRPr lang="en-US" sz="3100" i="1" dirty="0">
              <a:effectLst>
                <a:outerShdw blurRad="60325" dist="38100" dir="2700000" algn="tl" rotWithShape="0">
                  <a:srgbClr val="000000">
                    <a:alpha val="55000"/>
                  </a:srgbClr>
                </a:outerShdw>
              </a:effectLst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60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5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7" t="7985" r="1" b="3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60325" dist="38100" dir="2700000" algn="tl" rotWithShape="0">
              <a:srgbClr val="000000">
                <a:alpha val="48000"/>
              </a:srgbClr>
            </a:outerShd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723900" y="1210235"/>
            <a:ext cx="7696200" cy="2359662"/>
            <a:chOff x="304800" y="1210235"/>
            <a:chExt cx="7696200" cy="2359662"/>
          </a:xfrm>
        </p:grpSpPr>
        <p:sp>
          <p:nvSpPr>
            <p:cNvPr id="14" name="Rectangle 13"/>
            <p:cNvSpPr/>
            <p:nvPr/>
          </p:nvSpPr>
          <p:spPr>
            <a:xfrm>
              <a:off x="1409700" y="3074894"/>
              <a:ext cx="2412418" cy="495003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Helvetica Light"/>
                </a:rPr>
                <a:t>INTERACTION</a:t>
              </a:r>
              <a:endPara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Helvetica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06286" y="1210235"/>
              <a:ext cx="2503714" cy="495003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Helvetica Light"/>
                </a:rPr>
                <a:t>INFORMATION</a:t>
              </a:r>
              <a:endPara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Helvetica Light"/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>
              <a:off x="3810000" y="1457737"/>
              <a:ext cx="598714" cy="559322"/>
            </a:xfrm>
            <a:prstGeom prst="straightConnector1">
              <a:avLst/>
            </a:prstGeom>
            <a:ln>
              <a:solidFill>
                <a:srgbClr val="FFFFFF">
                  <a:alpha val="95000"/>
                </a:srgb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4435929" y="1613647"/>
              <a:ext cx="1551214" cy="1437154"/>
            </a:xfrm>
            <a:prstGeom prst="round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028426" y="1885950"/>
              <a:ext cx="1972574" cy="925890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r>
                <a:rPr lang="en-US" sz="2800" b="1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Helvetica Light"/>
                </a:rPr>
                <a:t>SOCIAL GENOMICS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04800" y="150495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4" idx="1"/>
            </p:cNvCxnSpPr>
            <p:nvPr/>
          </p:nvCxnSpPr>
          <p:spPr>
            <a:xfrm flipV="1">
              <a:off x="304800" y="3322396"/>
              <a:ext cx="1104900" cy="113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3"/>
            </p:cNvCxnSpPr>
            <p:nvPr/>
          </p:nvCxnSpPr>
          <p:spPr>
            <a:xfrm flipV="1">
              <a:off x="3822118" y="2724151"/>
              <a:ext cx="597482" cy="598245"/>
            </a:xfrm>
            <a:prstGeom prst="straightConnector1">
              <a:avLst/>
            </a:prstGeom>
            <a:ln>
              <a:solidFill>
                <a:srgbClr val="FFFFFF">
                  <a:alpha val="95000"/>
                </a:srgb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00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rcRect t="24164" r="2703" b="19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929" y="2093112"/>
            <a:ext cx="6368143" cy="1018223"/>
          </a:xfrm>
          <a:prstGeom prst="rect">
            <a:avLst/>
          </a:prstGeom>
          <a:noFill/>
        </p:spPr>
        <p:txBody>
          <a:bodyPr wrap="square" lIns="63496" tIns="31748" rIns="63496" bIns="31748" rtlCol="0">
            <a:spAutoFit/>
          </a:bodyPr>
          <a:lstStyle/>
          <a:p>
            <a:pPr algn="ctr"/>
            <a:r>
              <a:rPr lang="en-US" sz="3100" dirty="0">
                <a:effectLst>
                  <a:outerShdw blurRad="60325" dist="38100" dir="2700000" algn="tl" rotWithShape="0">
                    <a:srgbClr val="000000">
                      <a:alpha val="55000"/>
                    </a:srgbClr>
                  </a:outerShdw>
                </a:effectLst>
                <a:cs typeface="Helvetica Light"/>
              </a:rPr>
              <a:t>inome is bringing the </a:t>
            </a:r>
          </a:p>
          <a:p>
            <a:pPr algn="ctr"/>
            <a:r>
              <a:rPr lang="en-US" sz="3100" dirty="0">
                <a:effectLst>
                  <a:outerShdw blurRad="60325" dist="38100" dir="2700000" algn="tl" rotWithShape="0">
                    <a:srgbClr val="000000">
                      <a:alpha val="55000"/>
                    </a:srgbClr>
                  </a:outerShdw>
                </a:effectLst>
                <a:cs typeface="Helvetica Light"/>
              </a:rPr>
              <a:t>“local village” back</a:t>
            </a:r>
            <a:endParaRPr lang="en-US" sz="3100" i="1" dirty="0">
              <a:effectLst>
                <a:outerShdw blurRad="60325" dist="38100" dir="2700000" algn="tl" rotWithShape="0">
                  <a:srgbClr val="000000">
                    <a:alpha val="55000"/>
                  </a:srgbClr>
                </a:outerShdw>
              </a:effectLst>
              <a:cs typeface="Helvetica Ligh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60325" dist="38100" dir="2700000" algn="tl" rotWithShape="0">
              <a:srgbClr val="000000">
                <a:alpha val="48000"/>
              </a:srgbClr>
            </a:outerShd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8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ark Beach Overhead w tablet &amp; fla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" y="6051"/>
            <a:ext cx="9121140" cy="51313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151197" y="5501682"/>
            <a:ext cx="128232" cy="248782"/>
          </a:xfrm>
          <a:prstGeom prst="rect">
            <a:avLst/>
          </a:prstGeom>
          <a:noFill/>
        </p:spPr>
        <p:txBody>
          <a:bodyPr wrap="none" lIns="63496" tIns="31748" rIns="63496" bIns="31748" rtlCol="0">
            <a:spAutoFit/>
          </a:bodyPr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762000" y="3630706"/>
            <a:ext cx="2177143" cy="80682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524000" y="2470897"/>
            <a:ext cx="1741714" cy="40341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277746" y="2787864"/>
            <a:ext cx="1512794" cy="97971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000" y="403412"/>
            <a:ext cx="1034143" cy="45383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707571" y="403412"/>
            <a:ext cx="2177143" cy="191620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447435" y="4177393"/>
            <a:ext cx="302559" cy="21771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748243" y="1184981"/>
            <a:ext cx="1361515" cy="113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274244" y="910878"/>
            <a:ext cx="1411941" cy="59871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061857" y="2319618"/>
            <a:ext cx="2612571" cy="201705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3483429" y="3731559"/>
            <a:ext cx="1469571" cy="105895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5061857" y="1361515"/>
            <a:ext cx="2394857" cy="90767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027314" y="1157808"/>
            <a:ext cx="1361515" cy="5442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680857" y="806823"/>
            <a:ext cx="2503714" cy="1361515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79714" y="1512794"/>
            <a:ext cx="2013857" cy="115980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088546" y="3599489"/>
            <a:ext cx="2218765" cy="16328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-500663" y="2553741"/>
            <a:ext cx="2470897" cy="489857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5116286" y="4437530"/>
            <a:ext cx="2612571" cy="45383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7725655" y="3839616"/>
            <a:ext cx="605118" cy="489857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V="1">
            <a:off x="7456714" y="1311088"/>
            <a:ext cx="1251857" cy="5042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531429" y="605118"/>
            <a:ext cx="707571" cy="15127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ALL FIT TOGETHER</a:t>
            </a:r>
          </a:p>
        </p:txBody>
      </p:sp>
    </p:spTree>
    <p:extLst>
      <p:ext uri="{BB962C8B-B14F-4D97-AF65-F5344CB8AC3E}">
        <p14:creationId xmlns:p14="http://schemas.microsoft.com/office/powerpoint/2010/main" val="35855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an-Francisco-Giants-NLCS-Game-7-Celebration-in-the-stands-after-winning.jpg"/>
          <p:cNvPicPr>
            <a:picLocks noChangeAspect="1"/>
          </p:cNvPicPr>
          <p:nvPr/>
        </p:nvPicPr>
        <p:blipFill rotWithShape="1"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0426"/>
            <a:ext cx="9144000" cy="519392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436428" y="4514850"/>
            <a:ext cx="460829" cy="426944"/>
          </a:xfrm>
          <a:prstGeom prst="round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194540" y="605117"/>
            <a:ext cx="1484398" cy="279560"/>
          </a:xfrm>
          <a:prstGeom prst="rect">
            <a:avLst/>
          </a:prstGeom>
        </p:spPr>
        <p:txBody>
          <a:bodyPr wrap="none" lIns="63496" tIns="31748" rIns="63496" bIns="31748">
            <a:spAutoFit/>
          </a:bodyPr>
          <a:lstStyle/>
          <a:p>
            <a:pPr algn="ctr">
              <a:defRPr/>
            </a:pPr>
            <a:r>
              <a:rPr lang="en-US" sz="1400" dirty="0">
                <a:cs typeface="Helvetica Neue Light"/>
              </a:rPr>
              <a:t>Billions of Records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59588" y="1222881"/>
            <a:ext cx="2035905" cy="279560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>
              <a:defRPr/>
            </a:pPr>
            <a:r>
              <a:rPr lang="en-US" sz="1400" dirty="0">
                <a:cs typeface="Helvetica Neue Light"/>
              </a:rPr>
              <a:t>Millions of People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76962" y="1676720"/>
            <a:ext cx="3672231" cy="3349511"/>
            <a:chOff x="7387746" y="2686110"/>
            <a:chExt cx="5141123" cy="5061484"/>
          </a:xfrm>
        </p:grpSpPr>
        <p:pic>
          <p:nvPicPr>
            <p:cNvPr id="79" name="Picture 78" descr="Dot sphere copy.png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7746" y="2686110"/>
              <a:ext cx="5141123" cy="5061484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7962999" y="3454685"/>
              <a:ext cx="1353703" cy="1023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57150" dist="38100" dir="2700000" algn="tl" rotWithShape="0">
                      <a:srgbClr val="000000">
                        <a:alpha val="95000"/>
                      </a:srgbClr>
                    </a:outerShdw>
                  </a:effectLst>
                  <a:cs typeface="Helvetica Neue Light"/>
                </a:rPr>
                <a:t>Jim Adler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57150" dist="38100" dir="2700000" algn="tl" rotWithShape="0">
                      <a:srgbClr val="000000">
                        <a:alpha val="95000"/>
                      </a:srgbClr>
                    </a:outerShdw>
                  </a:effectLst>
                  <a:cs typeface="Helvetica Neue Light"/>
                </a:rPr>
                <a:t>Houston, TX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57150" dist="38100" dir="2700000" algn="tl" rotWithShape="0">
                      <a:srgbClr val="000000">
                        <a:alpha val="95000"/>
                      </a:srgbClr>
                    </a:outerShdw>
                  </a:effectLst>
                  <a:cs typeface="Helvetica Neue Light"/>
                </a:rPr>
                <a:t>Age 68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275944" y="6300042"/>
              <a:ext cx="904863" cy="558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dirty="0"/>
                <a:t>Jim Adler</a:t>
              </a:r>
            </a:p>
            <a:p>
              <a:pPr algn="ctr">
                <a:defRPr/>
              </a:pPr>
              <a:r>
                <a:rPr lang="en-US" sz="600" dirty="0"/>
                <a:t>Redmond, WA</a:t>
              </a:r>
            </a:p>
            <a:p>
              <a:pPr algn="ctr">
                <a:defRPr/>
              </a:pPr>
              <a:r>
                <a:rPr lang="en-US" sz="600" dirty="0"/>
                <a:t>Age 48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386645" y="6807872"/>
              <a:ext cx="1011000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Jim Adler</a:t>
              </a:r>
            </a:p>
            <a:p>
              <a:pPr algn="ctr">
                <a:defRPr/>
              </a:pPr>
              <a:r>
                <a:rPr lang="en-US" sz="800" dirty="0"/>
                <a:t>Denver, CO</a:t>
              </a:r>
            </a:p>
            <a:p>
              <a:pPr algn="ctr">
                <a:defRPr/>
              </a:pPr>
              <a:r>
                <a:rPr lang="en-US" sz="800" dirty="0"/>
                <a:t>Age 48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541362" y="3226086"/>
              <a:ext cx="965395" cy="62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700" dirty="0">
                  <a:cs typeface="Helvetica Neue Light"/>
                </a:rPr>
                <a:t>Jim Adler</a:t>
              </a:r>
            </a:p>
            <a:p>
              <a:pPr algn="ctr">
                <a:defRPr/>
              </a:pPr>
              <a:r>
                <a:rPr lang="en-US" sz="700" dirty="0">
                  <a:cs typeface="Helvetica Neue Light"/>
                </a:rPr>
                <a:t>McKinney, TX</a:t>
              </a:r>
            </a:p>
            <a:p>
              <a:pPr algn="ctr">
                <a:defRPr/>
              </a:pPr>
              <a:r>
                <a:rPr lang="en-US" sz="700" dirty="0">
                  <a:cs typeface="Helvetica Neue Light"/>
                </a:rPr>
                <a:t>Age 57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564760" y="5087567"/>
              <a:ext cx="797142" cy="558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cs typeface="Helvetica Neue Light"/>
                </a:rPr>
                <a:t>Jim Adler</a:t>
              </a:r>
            </a:p>
            <a:p>
              <a:pPr algn="ctr">
                <a:defRPr/>
              </a:pPr>
              <a:r>
                <a:rPr lang="en-US" sz="600" dirty="0">
                  <a:cs typeface="Helvetica Neue Light"/>
                </a:rPr>
                <a:t>Canaan, NH</a:t>
              </a:r>
            </a:p>
            <a:p>
              <a:pPr algn="ctr">
                <a:defRPr/>
              </a:pPr>
              <a:r>
                <a:rPr lang="en-US" sz="600" dirty="0">
                  <a:cs typeface="Helvetica Neue Light"/>
                </a:rPr>
                <a:t>Age 59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801651" y="4597685"/>
              <a:ext cx="833049" cy="558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cs typeface="Helvetica Neue Light"/>
                </a:rPr>
                <a:t>Jim Adler</a:t>
              </a:r>
            </a:p>
            <a:p>
              <a:pPr algn="ctr">
                <a:defRPr/>
              </a:pPr>
              <a:r>
                <a:rPr lang="en-US" sz="600" dirty="0">
                  <a:cs typeface="Helvetica Neue Light"/>
                </a:rPr>
                <a:t>Hastings, NE</a:t>
              </a:r>
            </a:p>
            <a:p>
              <a:pPr algn="ctr">
                <a:defRPr/>
              </a:pPr>
              <a:r>
                <a:rPr lang="en-US" sz="600" dirty="0">
                  <a:cs typeface="Helvetica Neue Light"/>
                </a:rPr>
                <a:t>Age 32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6048348" y="1208266"/>
            <a:ext cx="2129456" cy="495003"/>
          </a:xfrm>
          <a:prstGeom prst="rect">
            <a:avLst/>
          </a:prstGeom>
        </p:spPr>
        <p:txBody>
          <a:bodyPr wrap="none" lIns="63496" tIns="31748" rIns="63496" bIns="31748">
            <a:spAutoFit/>
          </a:bodyPr>
          <a:lstStyle/>
          <a:p>
            <a:pPr algn="ctr">
              <a:defRPr/>
            </a:pPr>
            <a:r>
              <a:rPr lang="en-US" sz="1400" dirty="0">
                <a:cs typeface="Helvetica Neue Light"/>
              </a:rPr>
              <a:t>213 records mapped </a:t>
            </a:r>
          </a:p>
          <a:p>
            <a:pPr algn="ctr">
              <a:defRPr/>
            </a:pPr>
            <a:r>
              <a:rPr lang="en-US" sz="1400" dirty="0">
                <a:cs typeface="Helvetica Neue Light"/>
              </a:rPr>
              <a:t>to the correct 37 Jim </a:t>
            </a:r>
            <a:r>
              <a:rPr lang="en-US" sz="1400" dirty="0" err="1">
                <a:cs typeface="Helvetica Neue Light"/>
              </a:rPr>
              <a:t>Adlers</a:t>
            </a:r>
            <a:r>
              <a:rPr lang="en-US" sz="1400" dirty="0">
                <a:cs typeface="Helvetica Neue Ligh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500" dirty="0">
                <a:latin typeface="+mn-lt"/>
              </a:rPr>
              <a:t>HOW INOME SOLVES THE </a:t>
            </a:r>
            <a:br>
              <a:rPr lang="en-US" sz="2500" dirty="0">
                <a:latin typeface="+mn-lt"/>
              </a:rPr>
            </a:br>
            <a:r>
              <a:rPr lang="en-US" sz="2500" dirty="0">
                <a:latin typeface="+mn-lt"/>
              </a:rPr>
              <a:t>“BIG DATA” PEOPLE PROBLEM</a:t>
            </a:r>
          </a:p>
        </p:txBody>
      </p:sp>
      <p:pic>
        <p:nvPicPr>
          <p:cNvPr id="48" name="Picture 47" descr="Stack paper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50" y="814164"/>
            <a:ext cx="1111846" cy="9634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1335" y="1504248"/>
            <a:ext cx="3352409" cy="2038252"/>
            <a:chOff x="2241869" y="2273085"/>
            <a:chExt cx="4693372" cy="3080025"/>
          </a:xfrm>
        </p:grpSpPr>
        <p:sp>
          <p:nvSpPr>
            <p:cNvPr id="33" name="Oval 32"/>
            <p:cNvSpPr/>
            <p:nvPr/>
          </p:nvSpPr>
          <p:spPr>
            <a:xfrm>
              <a:off x="2241869" y="2273085"/>
              <a:ext cx="4693372" cy="3080025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24269" y="2837727"/>
              <a:ext cx="1133934" cy="70870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cs typeface="Helvetica Neue Light"/>
                </a:rPr>
                <a:t>Philip Collins</a:t>
              </a:r>
            </a:p>
            <a:p>
              <a:pPr algn="ctr">
                <a:defRPr/>
              </a:pPr>
              <a:r>
                <a:rPr lang="en-US" sz="700" dirty="0">
                  <a:solidFill>
                    <a:schemeClr val="tx1"/>
                  </a:solidFill>
                  <a:cs typeface="Helvetica Neue Light"/>
                </a:rPr>
                <a:t>375 People</a:t>
              </a:r>
              <a:endParaRPr lang="en-US" sz="1000" dirty="0">
                <a:solidFill>
                  <a:schemeClr val="tx1"/>
                </a:solidFill>
                <a:cs typeface="Helvetica Neue Ligh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4403" y="3048000"/>
              <a:ext cx="1528197" cy="79369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cs typeface="Helvetica Neue Light"/>
                </a:rPr>
                <a:t>Jim Adler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cs typeface="Helvetica Neue Light"/>
                </a:rPr>
                <a:t>213 Records</a:t>
              </a:r>
              <a:br>
                <a:rPr lang="en-US" sz="800" dirty="0">
                  <a:solidFill>
                    <a:schemeClr val="tx1"/>
                  </a:solidFill>
                  <a:cs typeface="Helvetica Neue Light"/>
                </a:rPr>
              </a:br>
              <a:r>
                <a:rPr lang="en-US" sz="800" dirty="0">
                  <a:solidFill>
                    <a:schemeClr val="tx1"/>
                  </a:solidFill>
                  <a:cs typeface="Helvetica Neue Light"/>
                </a:rPr>
                <a:t>37 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569256" y="2966434"/>
              <a:ext cx="1151584" cy="61127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700" dirty="0">
                  <a:solidFill>
                    <a:schemeClr val="tx1"/>
                  </a:solidFill>
                  <a:cs typeface="Helvetica Neue Light"/>
                </a:rPr>
                <a:t>Randolph Hutchins</a:t>
              </a:r>
            </a:p>
            <a:p>
              <a:pPr algn="ctr">
                <a:defRPr/>
              </a:pPr>
              <a:r>
                <a:rPr lang="en-US" sz="700" dirty="0">
                  <a:solidFill>
                    <a:schemeClr val="tx1"/>
                  </a:solidFill>
                  <a:cs typeface="Helvetica Neue Light"/>
                </a:rPr>
                <a:t>5 People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5721655" y="3804634"/>
              <a:ext cx="983945" cy="61496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700" dirty="0">
                  <a:solidFill>
                    <a:schemeClr val="tx1"/>
                  </a:solidFill>
                  <a:cs typeface="Helvetica Neue Light"/>
                </a:rPr>
                <a:t>Gwen Fleming</a:t>
              </a:r>
            </a:p>
            <a:p>
              <a:pPr algn="ctr">
                <a:defRPr/>
              </a:pPr>
              <a:r>
                <a:rPr lang="en-US" sz="700" dirty="0">
                  <a:solidFill>
                    <a:schemeClr val="tx1"/>
                  </a:solidFill>
                  <a:cs typeface="Helvetica Neue Light"/>
                </a:rPr>
                <a:t>2 People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156269" y="3868047"/>
              <a:ext cx="1980882" cy="112618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cs typeface="Helvetica Neue Light"/>
                </a:rPr>
                <a:t>Carol Brooks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  <a:cs typeface="Helvetica Neue Light"/>
                </a:rPr>
                <a:t>9800 Records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  <a:cs typeface="Helvetica Neue Light"/>
                </a:rPr>
                <a:t>1250 </a:t>
              </a:r>
              <a:r>
                <a:rPr lang="en-US" dirty="0" smtClean="0">
                  <a:solidFill>
                    <a:schemeClr val="tx1"/>
                  </a:solidFill>
                  <a:cs typeface="Helvetica Neue Light"/>
                </a:rPr>
                <a:t>People</a:t>
              </a:r>
              <a:endParaRPr lang="en-US" sz="1100" dirty="0">
                <a:solidFill>
                  <a:schemeClr val="tx1"/>
                </a:solidFill>
                <a:cs typeface="Helvetica Neue Ligh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329803" y="4460836"/>
              <a:ext cx="563521" cy="3522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662803" y="3698836"/>
              <a:ext cx="563521" cy="3522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101203" y="3851236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48603" y="3622636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872603" y="4841836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101203" y="2801073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58203" y="2743200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739003" y="4156036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77520" y="2549564"/>
              <a:ext cx="395083" cy="24692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>
                  <a:alpha val="99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" dirty="0">
                <a:cs typeface="Helvetica Neue Light"/>
              </a:endParaRPr>
            </a:p>
          </p:txBody>
        </p:sp>
      </p:grpSp>
      <p:sp>
        <p:nvSpPr>
          <p:cNvPr id="30" name="Bent Arrow 29"/>
          <p:cNvSpPr/>
          <p:nvPr/>
        </p:nvSpPr>
        <p:spPr>
          <a:xfrm flipV="1">
            <a:off x="730477" y="1676720"/>
            <a:ext cx="956808" cy="1058956"/>
          </a:xfrm>
          <a:prstGeom prst="ben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Bent Arrow 49"/>
          <p:cNvSpPr/>
          <p:nvPr/>
        </p:nvSpPr>
        <p:spPr>
          <a:xfrm flipV="1">
            <a:off x="3156857" y="3378573"/>
            <a:ext cx="2449286" cy="1058956"/>
          </a:xfrm>
          <a:prstGeom prst="ben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2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>
          <a:innerShdw blurRad="76200" dist="25400" dir="5400000">
            <a:srgbClr val="FFFFFF">
              <a:alpha val="50000"/>
            </a:srgbClr>
          </a:innerShdw>
          <a:outerShdw blurRad="254000" dist="254000" dir="5400000" sx="90000" sy="-30000" rotWithShape="0">
            <a:srgbClr val="000000">
              <a:alpha val="25000"/>
            </a:srgbClr>
          </a:outerShdw>
        </a:effectLst>
      </a:spPr>
      <a:bodyPr wrap="none" lIns="117564" tIns="58782" rIns="117564" bIns="58782" rtlCol="0">
        <a:spAutoFit/>
      </a:bodyPr>
      <a:lstStyle>
        <a:defPPr algn="ctr">
          <a:defRPr dirty="0" smtClean="0">
            <a:solidFill>
              <a:srgbClr val="FFFFFF"/>
            </a:solidFill>
            <a:cs typeface="Helvetica Light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97519</TotalTime>
  <Words>1461</Words>
  <Application>Microsoft Macintosh PowerPoint</Application>
  <PresentationFormat>On-screen Show (16:9)</PresentationFormat>
  <Paragraphs>362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Exhibit</vt:lpstr>
      <vt:lpstr>PowerPoint Presentation</vt:lpstr>
      <vt:lpstr>Overture &amp; 3 Acts</vt:lpstr>
      <vt:lpstr>PowerPoint Presentation</vt:lpstr>
      <vt:lpstr>About inome</vt:lpstr>
      <vt:lpstr>PowerPoint Presentation</vt:lpstr>
      <vt:lpstr>PowerPoint Presentation</vt:lpstr>
      <vt:lpstr>PowerPoint Presentation</vt:lpstr>
      <vt:lpstr>HOW WE ALL FIT TOGETHER</vt:lpstr>
      <vt:lpstr>HOW INOME SOLVES THE  “BIG DATA” PEOPLE PROBLEM</vt:lpstr>
      <vt:lpstr>THE INOME ENGINE</vt:lpstr>
      <vt:lpstr>Act 1</vt:lpstr>
      <vt:lpstr>PowerPoint Presentation</vt:lpstr>
      <vt:lpstr>PowerPoint Presentation</vt:lpstr>
      <vt:lpstr>The Places-Players-perils  privacy Framework</vt:lpstr>
      <vt:lpstr>Places-Players-perils Cases</vt:lpstr>
      <vt:lpstr>Act 2</vt:lpstr>
      <vt:lpstr>THE Classifier’s Goal</vt:lpstr>
      <vt:lpstr>Motivations</vt:lpstr>
      <vt:lpstr>A Few DEFINITIONS</vt:lpstr>
      <vt:lpstr>DATA EXTRACTION And Cleansing</vt:lpstr>
      <vt:lpstr>EXAMPLE DATA</vt:lpstr>
      <vt:lpstr>PowerPoint Presentation</vt:lpstr>
      <vt:lpstr>MODEL FEATURES</vt:lpstr>
      <vt:lpstr>EXAMPLE Feature</vt:lpstr>
      <vt:lpstr>The Code</vt:lpstr>
      <vt:lpstr>FELON CLASSIFIER performance</vt:lpstr>
      <vt:lpstr>Alternating decision tree</vt:lpstr>
      <vt:lpstr>Act 3</vt:lpstr>
      <vt:lpstr>PowerPoint Presentation</vt:lpstr>
      <vt:lpstr>From Inferences to Actions</vt:lpstr>
      <vt:lpstr>Reasonable Suspicion </vt:lpstr>
      <vt:lpstr>Geographic profiling</vt:lpstr>
      <vt:lpstr>Criminal Profiling</vt:lpstr>
      <vt:lpstr>Summary</vt:lpstr>
      <vt:lpstr>PowerPoint Presentation</vt:lpstr>
    </vt:vector>
  </TitlesOfParts>
  <Manager/>
  <Company>inome,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is a Hotbed of Thoughtcrime, Part II: The Code</dc:title>
  <dc:subject/>
  <dc:creator>Jim Adler</dc:creator>
  <cp:keywords/>
  <dc:description/>
  <cp:lastModifiedBy>Jim Adler</cp:lastModifiedBy>
  <cp:revision>3944</cp:revision>
  <cp:lastPrinted>2012-12-06T10:19:58Z</cp:lastPrinted>
  <dcterms:created xsi:type="dcterms:W3CDTF">2013-01-27T21:50:13Z</dcterms:created>
  <dcterms:modified xsi:type="dcterms:W3CDTF">2013-03-04T20:01:28Z</dcterms:modified>
  <cp:category/>
</cp:coreProperties>
</file>